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4660"/>
  </p:normalViewPr>
  <p:slideViewPr>
    <p:cSldViewPr snapToGrid="0">
      <p:cViewPr varScale="1">
        <p:scale>
          <a:sx n="59" d="100"/>
          <a:sy n="59" d="100"/>
        </p:scale>
        <p:origin x="84"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8436A-E824-4563-8EA0-1C64F478F585}" type="datetimeFigureOut">
              <a:rPr lang="en-US" smtClean="0"/>
              <a:t>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933962-3130-40A2-B861-A7C47A8D675D}" type="slidenum">
              <a:rPr lang="en-US" smtClean="0"/>
              <a:t>‹#›</a:t>
            </a:fld>
            <a:endParaRPr lang="en-US"/>
          </a:p>
        </p:txBody>
      </p:sp>
    </p:spTree>
    <p:extLst>
      <p:ext uri="{BB962C8B-B14F-4D97-AF65-F5344CB8AC3E}">
        <p14:creationId xmlns:p14="http://schemas.microsoft.com/office/powerpoint/2010/main" val="3843472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Views on scientists’ role in shaping policy vary based on the issue. While 82 percent of respondents to a </a:t>
            </a:r>
            <a:r>
              <a:rPr lang="en-US" dirty="0" err="1" smtClean="0"/>
              <a:t>Research!America</a:t>
            </a:r>
            <a:r>
              <a:rPr lang="en-US" dirty="0" smtClean="0"/>
              <a:t> market research survey agreed that scientists should help shape medical and health research policy, fewer support scientist participation in job creation and national defense policy. This gap aligns with the prioritization of research to find disease cures rather than drive economic growth or develop military technology (page 9). Likewise, Pew Research Center studies show that 73 percent of Americans say medical scientists should have a major role in childhood vaccine policy12 and 67 percent say climate scientists should be involved with global climate change policy.13 More research is necessary into how a person’s understanding of science’s role in policy affects his or her perceptions.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2888-0C5D-4606-9336-9E77CF4BD66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354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1307479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31766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322678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r>
              <a:rPr lang="en-US" dirty="0" smtClean="0"/>
              <a:t>From </a:t>
            </a:r>
            <a:endParaRPr lang="en-US" dirty="0"/>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4420461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28069247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
        <p:nvSpPr>
          <p:cNvPr id="8"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24165062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B9F76-756D-4C96-B81F-ED60C911DB39}"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3E12A-69A5-42FE-8A52-69FB38339D50}" type="slidenum">
              <a:rPr lang="en-US" smtClean="0"/>
              <a:t>‹#›</a:t>
            </a:fld>
            <a:endParaRPr lang="en-US"/>
          </a:p>
        </p:txBody>
      </p:sp>
      <p:sp>
        <p:nvSpPr>
          <p:cNvPr id="10"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41069013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B9F76-756D-4C96-B81F-ED60C911DB39}"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3E12A-69A5-42FE-8A52-69FB38339D50}" type="slidenum">
              <a:rPr lang="en-US" smtClean="0"/>
              <a:t>‹#›</a:t>
            </a:fld>
            <a:endParaRPr lang="en-US"/>
          </a:p>
        </p:txBody>
      </p:sp>
      <p:sp>
        <p:nvSpPr>
          <p:cNvPr id="6"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16655044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73370"/>
            <a:ext cx="12192000" cy="384629"/>
          </a:xfrm>
          <a:solidFill>
            <a:srgbClr val="42C1C7"/>
          </a:solidFill>
        </p:spPr>
        <p:txBody>
          <a:bodyPr/>
          <a:lstStyle>
            <a:lvl1pPr>
              <a:defRPr sz="1400" b="1">
                <a:solidFill>
                  <a:schemeClr val="bg1"/>
                </a:solidFill>
                <a:latin typeface="Arial" panose="020B0604020202020204" pitchFamily="34" charset="0"/>
                <a:cs typeface="Arial" panose="020B0604020202020204" pitchFamily="34" charset="0"/>
              </a:defRPr>
            </a:lvl1pPr>
          </a:lstStyle>
          <a:p>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3664158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329047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02354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9F76-756D-4C96-B81F-ED60C911DB39}" type="datetimeFigureOut">
              <a:rPr lang="en-US" smtClean="0"/>
              <a:t>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3E12A-69A5-42FE-8A52-69FB38339D50}" type="slidenum">
              <a:rPr lang="en-US" smtClean="0"/>
              <a:t>‹#›</a:t>
            </a:fld>
            <a:endParaRPr lang="en-US"/>
          </a:p>
        </p:txBody>
      </p:sp>
    </p:spTree>
    <p:extLst>
      <p:ext uri="{BB962C8B-B14F-4D97-AF65-F5344CB8AC3E}">
        <p14:creationId xmlns:p14="http://schemas.microsoft.com/office/powerpoint/2010/main" val="2160295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10164"/>
          <a:stretch/>
        </p:blipFill>
        <p:spPr>
          <a:xfrm>
            <a:off x="2182024" y="0"/>
            <a:ext cx="7827951" cy="6445770"/>
          </a:xfrm>
          <a:prstGeom prst="rect">
            <a:avLst/>
          </a:prstGeom>
        </p:spPr>
      </p:pic>
    </p:spTree>
    <p:extLst>
      <p:ext uri="{BB962C8B-B14F-4D97-AF65-F5344CB8AC3E}">
        <p14:creationId xmlns:p14="http://schemas.microsoft.com/office/powerpoint/2010/main" val="358496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Words>
  <Application>Microsoft Office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Kimmerling, Erica</dc:creator>
  <cp:lastModifiedBy>Kimmerling, Erica</cp:lastModifiedBy>
  <cp:revision>1</cp:revision>
  <dcterms:created xsi:type="dcterms:W3CDTF">2018-02-08T22:47:29Z</dcterms:created>
  <dcterms:modified xsi:type="dcterms:W3CDTF">2018-02-08T22:47:59Z</dcterms:modified>
</cp:coreProperties>
</file>