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82830" autoAdjust="0"/>
  </p:normalViewPr>
  <p:slideViewPr>
    <p:cSldViewPr snapToGrid="0">
      <p:cViewPr varScale="1">
        <p:scale>
          <a:sx n="59" d="100"/>
          <a:sy n="59" d="100"/>
        </p:scale>
        <p:origin x="8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32AF3-4B09-47F2-A482-53560F2F7AF3}" type="datetimeFigureOut">
              <a:rPr lang="en-US" smtClean="0"/>
              <a:t>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EC7D0-2D25-4024-BD91-C66048D0F6A5}" type="slidenum">
              <a:rPr lang="en-US" smtClean="0"/>
              <a:t>‹#›</a:t>
            </a:fld>
            <a:endParaRPr lang="en-US"/>
          </a:p>
        </p:txBody>
      </p:sp>
    </p:spTree>
    <p:extLst>
      <p:ext uri="{BB962C8B-B14F-4D97-AF65-F5344CB8AC3E}">
        <p14:creationId xmlns:p14="http://schemas.microsoft.com/office/powerpoint/2010/main" val="389095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2017 Pew report found no statistical difference in the extent to which younger and older Americans trust medical scientists to provide accurate information about the safety of the </a:t>
            </a:r>
            <a:r>
              <a:rPr lang="en-US" dirty="0" err="1" smtClean="0"/>
              <a:t>mmr</a:t>
            </a:r>
            <a:r>
              <a:rPr lang="en-US" dirty="0" smtClean="0"/>
              <a:t> (mumps, measles, and rubella) vaccine, yet younger people expressed more skepticism of the scientific consensus that childhood vaccines are in fact safe. Researchers do not yet understand this discrepancy, since these data do not reveal respondents’ justifications for their beliefs. For instance, researchers do not know whether the differences in views are related to the shared generational experiences of a given age group, a change in perception associated with the process of aging, lack of personal experience with vaccine-preventative diseases, or some other factor or combination of factors. More research is necessary to determine the underlying causative relationships between population demographics and views on vaccine safety.</a:t>
            </a:r>
            <a:endParaRPr lang="en-US" dirty="0"/>
          </a:p>
        </p:txBody>
      </p:sp>
      <p:sp>
        <p:nvSpPr>
          <p:cNvPr id="4" name="Slide Number Placeholder 3"/>
          <p:cNvSpPr>
            <a:spLocks noGrp="1"/>
          </p:cNvSpPr>
          <p:nvPr>
            <p:ph type="sldNum" sz="quarter" idx="10"/>
          </p:nvPr>
        </p:nvSpPr>
        <p:spPr/>
        <p:txBody>
          <a:bodyPr/>
          <a:lstStyle/>
          <a:p>
            <a:fld id="{703C2888-0C5D-4606-9336-9E77CF4BD66A}" type="slidenum">
              <a:rPr lang="en-US" smtClean="0"/>
              <a:t>1</a:t>
            </a:fld>
            <a:endParaRPr lang="en-US"/>
          </a:p>
        </p:txBody>
      </p:sp>
    </p:spTree>
    <p:extLst>
      <p:ext uri="{BB962C8B-B14F-4D97-AF65-F5344CB8AC3E}">
        <p14:creationId xmlns:p14="http://schemas.microsoft.com/office/powerpoint/2010/main" val="127520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8080790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69934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82766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r>
              <a:rPr lang="en-US" dirty="0" smtClean="0"/>
              <a:t>From </a:t>
            </a:r>
            <a:endParaRPr lang="en-US" dirty="0"/>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9783497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9B9F76-756D-4C96-B81F-ED60C911DB39}"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3E12A-69A5-42FE-8A52-69FB38339D50}" type="slidenum">
              <a:rPr lang="en-US" smtClean="0"/>
              <a:t>‹#›</a:t>
            </a:fld>
            <a:endParaRPr lang="en-US"/>
          </a:p>
        </p:txBody>
      </p:sp>
      <p:sp>
        <p:nvSpPr>
          <p:cNvPr id="7"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20873582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
        <p:nvSpPr>
          <p:cNvPr id="8"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4811494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B9F76-756D-4C96-B81F-ED60C911DB39}"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3E12A-69A5-42FE-8A52-69FB38339D50}" type="slidenum">
              <a:rPr lang="en-US" smtClean="0"/>
              <a:t>‹#›</a:t>
            </a:fld>
            <a:endParaRPr lang="en-US"/>
          </a:p>
        </p:txBody>
      </p:sp>
      <p:sp>
        <p:nvSpPr>
          <p:cNvPr id="10"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13681899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B9F76-756D-4C96-B81F-ED60C911DB39}"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3E12A-69A5-42FE-8A52-69FB38339D50}" type="slidenum">
              <a:rPr lang="en-US" smtClean="0"/>
              <a:t>‹#›</a:t>
            </a:fld>
            <a:endParaRPr lang="en-US"/>
          </a:p>
        </p:txBody>
      </p:sp>
      <p:sp>
        <p:nvSpPr>
          <p:cNvPr id="6" name="Footer Placeholder 2"/>
          <p:cNvSpPr txBox="1">
            <a:spLocks/>
          </p:cNvSpPr>
          <p:nvPr userDrawn="1"/>
        </p:nvSpPr>
        <p:spPr>
          <a:xfrm>
            <a:off x="0" y="6531429"/>
            <a:ext cx="12192000" cy="326571"/>
          </a:xfrm>
          <a:prstGeom prst="rect">
            <a:avLst/>
          </a:prstGeom>
          <a:solidFill>
            <a:srgbClr val="42C1C7"/>
          </a:solidFill>
        </p:spPr>
        <p:txBody>
          <a:bodyPr/>
          <a:lstStyle>
            <a:defPPr>
              <a:defRPr lang="en-US"/>
            </a:defPPr>
            <a:lvl1pPr marL="0" algn="l" defTabSz="914400" rtl="0" eaLnBrk="1" latinLnBrk="0" hangingPunct="1">
              <a:defRPr sz="14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1121397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73370"/>
            <a:ext cx="12192000" cy="384629"/>
          </a:xfrm>
          <a:solidFill>
            <a:srgbClr val="42C1C7"/>
          </a:solidFill>
        </p:spPr>
        <p:txBody>
          <a:bodyPr/>
          <a:lstStyle>
            <a:lvl1pPr>
              <a:defRPr sz="1400" b="1">
                <a:solidFill>
                  <a:schemeClr val="bg1"/>
                </a:solidFill>
                <a:latin typeface="Arial" panose="020B0604020202020204" pitchFamily="34" charset="0"/>
                <a:cs typeface="Arial" panose="020B0604020202020204" pitchFamily="34" charset="0"/>
              </a:defRPr>
            </a:lvl1pPr>
          </a:lstStyle>
          <a:p>
            <a:r>
              <a:rPr lang="en-US" dirty="0" smtClean="0"/>
              <a:t>From </a:t>
            </a:r>
            <a:r>
              <a:rPr lang="en-US" i="1" dirty="0" smtClean="0"/>
              <a:t>Perceptions of Science in America </a:t>
            </a:r>
            <a:r>
              <a:rPr lang="en-US" dirty="0" smtClean="0"/>
              <a:t>(American Academy of Arts and Sciences, 2018)</a:t>
            </a:r>
            <a:endParaRPr lang="en-US" dirty="0"/>
          </a:p>
        </p:txBody>
      </p:sp>
    </p:spTree>
    <p:extLst>
      <p:ext uri="{BB962C8B-B14F-4D97-AF65-F5344CB8AC3E}">
        <p14:creationId xmlns:p14="http://schemas.microsoft.com/office/powerpoint/2010/main" val="32737937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42826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9B9F76-756D-4C96-B81F-ED60C911DB39}"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3E12A-69A5-42FE-8A52-69FB38339D50}" type="slidenum">
              <a:rPr lang="en-US" smtClean="0"/>
              <a:t>‹#›</a:t>
            </a:fld>
            <a:endParaRPr lang="en-US"/>
          </a:p>
        </p:txBody>
      </p:sp>
    </p:spTree>
    <p:extLst>
      <p:ext uri="{BB962C8B-B14F-4D97-AF65-F5344CB8AC3E}">
        <p14:creationId xmlns:p14="http://schemas.microsoft.com/office/powerpoint/2010/main" val="247255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B9F76-756D-4C96-B81F-ED60C911DB39}" type="datetimeFigureOut">
              <a:rPr lang="en-US" smtClean="0"/>
              <a:t>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3E12A-69A5-42FE-8A52-69FB38339D50}" type="slidenum">
              <a:rPr lang="en-US" smtClean="0"/>
              <a:t>‹#›</a:t>
            </a:fld>
            <a:endParaRPr lang="en-US"/>
          </a:p>
        </p:txBody>
      </p:sp>
    </p:spTree>
    <p:extLst>
      <p:ext uri="{BB962C8B-B14F-4D97-AF65-F5344CB8AC3E}">
        <p14:creationId xmlns:p14="http://schemas.microsoft.com/office/powerpoint/2010/main" val="400760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4179" b="9946"/>
          <a:stretch/>
        </p:blipFill>
        <p:spPr>
          <a:xfrm>
            <a:off x="2135947" y="269823"/>
            <a:ext cx="7920106" cy="6160958"/>
          </a:xfrm>
          <a:prstGeom prst="rect">
            <a:avLst/>
          </a:prstGeom>
        </p:spPr>
      </p:pic>
    </p:spTree>
    <p:extLst>
      <p:ext uri="{BB962C8B-B14F-4D97-AF65-F5344CB8AC3E}">
        <p14:creationId xmlns:p14="http://schemas.microsoft.com/office/powerpoint/2010/main" val="1628392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152</Words>
  <Application>Microsoft Office PowerPoint</Application>
  <PresentationFormat>Widescreen</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Kimmerling, Erica</dc:creator>
  <cp:lastModifiedBy>Kimmerling, Erica</cp:lastModifiedBy>
  <cp:revision>5</cp:revision>
  <dcterms:created xsi:type="dcterms:W3CDTF">2018-02-08T22:49:58Z</dcterms:created>
  <dcterms:modified xsi:type="dcterms:W3CDTF">2018-02-08T22:51:30Z</dcterms:modified>
</cp:coreProperties>
</file>