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0" autoAdjust="0"/>
    <p:restoredTop sz="66614" autoAdjust="0"/>
  </p:normalViewPr>
  <p:slideViewPr>
    <p:cSldViewPr snapToGrid="0">
      <p:cViewPr varScale="1">
        <p:scale>
          <a:sx n="56" d="100"/>
          <a:sy n="56" d="100"/>
        </p:scale>
        <p:origin x="20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83490E-2608-4BA3-81A9-CC1D1315A106}" type="datetimeFigureOut">
              <a:rPr lang="en-US" smtClean="0"/>
              <a:t>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39B040-C47D-49E9-AB2B-489326B9DAC6}" type="slidenum">
              <a:rPr lang="en-US" smtClean="0"/>
              <a:t>‹#›</a:t>
            </a:fld>
            <a:endParaRPr lang="en-US"/>
          </a:p>
        </p:txBody>
      </p:sp>
    </p:spTree>
    <p:extLst>
      <p:ext uri="{BB962C8B-B14F-4D97-AF65-F5344CB8AC3E}">
        <p14:creationId xmlns:p14="http://schemas.microsoft.com/office/powerpoint/2010/main" val="3825135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 overall confidence remains high, the level of trust in research scientists may vary based on their perceived responsibilities. In a recent exploratory market research study by </a:t>
            </a:r>
            <a:r>
              <a:rPr lang="en-US" dirty="0" err="1" smtClean="0"/>
              <a:t>ScienceCounts</a:t>
            </a:r>
            <a:r>
              <a:rPr lang="en-US" dirty="0" smtClean="0"/>
              <a:t>, approximately three-quarters of respondents placed either a “great deal” or “some” trust in research scientists to tell the truth and to report their findings accurately. </a:t>
            </a:r>
            <a:r>
              <a:rPr lang="en-US" baseline="0" dirty="0" smtClean="0"/>
              <a:t> </a:t>
            </a:r>
            <a:r>
              <a:rPr lang="en-US" dirty="0" smtClean="0"/>
              <a:t>By comparison, respondents expressed less trust in scientists to report findings that disagree with the interests of the research sponsor. Recent studies suggest that communicators should use approaches that convey trustworthy intentions rather than attempts at persuasion, which may be seen as indicative of an underlying agenda.6</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3C2888-0C5D-4606-9336-9E77CF4BD66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122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9B9F76-756D-4C96-B81F-ED60C911DB39}"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3E12A-69A5-42FE-8A52-69FB38339D50}" type="slidenum">
              <a:rPr lang="en-US" smtClean="0"/>
              <a:t>‹#›</a:t>
            </a:fld>
            <a:endParaRPr lang="en-US"/>
          </a:p>
        </p:txBody>
      </p:sp>
    </p:spTree>
    <p:extLst>
      <p:ext uri="{BB962C8B-B14F-4D97-AF65-F5344CB8AC3E}">
        <p14:creationId xmlns:p14="http://schemas.microsoft.com/office/powerpoint/2010/main" val="30563737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9B9F76-756D-4C96-B81F-ED60C911DB39}"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3E12A-69A5-42FE-8A52-69FB38339D50}" type="slidenum">
              <a:rPr lang="en-US" smtClean="0"/>
              <a:t>‹#›</a:t>
            </a:fld>
            <a:endParaRPr lang="en-US"/>
          </a:p>
        </p:txBody>
      </p:sp>
    </p:spTree>
    <p:extLst>
      <p:ext uri="{BB962C8B-B14F-4D97-AF65-F5344CB8AC3E}">
        <p14:creationId xmlns:p14="http://schemas.microsoft.com/office/powerpoint/2010/main" val="2841275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9B9F76-756D-4C96-B81F-ED60C911DB39}"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3E12A-69A5-42FE-8A52-69FB38339D50}" type="slidenum">
              <a:rPr lang="en-US" smtClean="0"/>
              <a:t>‹#›</a:t>
            </a:fld>
            <a:endParaRPr lang="en-US"/>
          </a:p>
        </p:txBody>
      </p:sp>
    </p:spTree>
    <p:extLst>
      <p:ext uri="{BB962C8B-B14F-4D97-AF65-F5344CB8AC3E}">
        <p14:creationId xmlns:p14="http://schemas.microsoft.com/office/powerpoint/2010/main" val="774681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9B9F76-756D-4C96-B81F-ED60C911DB39}" type="datetimeFigureOut">
              <a:rPr lang="en-US" smtClean="0"/>
              <a:t>2/8/2018</a:t>
            </a:fld>
            <a:endParaRPr lang="en-US"/>
          </a:p>
        </p:txBody>
      </p:sp>
      <p:sp>
        <p:nvSpPr>
          <p:cNvPr id="5" name="Footer Placeholder 4"/>
          <p:cNvSpPr>
            <a:spLocks noGrp="1"/>
          </p:cNvSpPr>
          <p:nvPr>
            <p:ph type="ftr" sz="quarter" idx="11"/>
          </p:nvPr>
        </p:nvSpPr>
        <p:spPr/>
        <p:txBody>
          <a:bodyPr/>
          <a:lstStyle/>
          <a:p>
            <a:r>
              <a:rPr lang="en-US" dirty="0" smtClean="0"/>
              <a:t>From </a:t>
            </a:r>
            <a:endParaRPr lang="en-US" dirty="0"/>
          </a:p>
        </p:txBody>
      </p:sp>
      <p:sp>
        <p:nvSpPr>
          <p:cNvPr id="6" name="Slide Number Placeholder 5"/>
          <p:cNvSpPr>
            <a:spLocks noGrp="1"/>
          </p:cNvSpPr>
          <p:nvPr>
            <p:ph type="sldNum" sz="quarter" idx="12"/>
          </p:nvPr>
        </p:nvSpPr>
        <p:spPr/>
        <p:txBody>
          <a:bodyPr/>
          <a:lstStyle/>
          <a:p>
            <a:fld id="{6693E12A-69A5-42FE-8A52-69FB38339D50}" type="slidenum">
              <a:rPr lang="en-US" smtClean="0"/>
              <a:t>‹#›</a:t>
            </a:fld>
            <a:endParaRPr lang="en-US"/>
          </a:p>
        </p:txBody>
      </p:sp>
      <p:sp>
        <p:nvSpPr>
          <p:cNvPr id="7" name="Footer Placeholder 2"/>
          <p:cNvSpPr txBox="1">
            <a:spLocks/>
          </p:cNvSpPr>
          <p:nvPr userDrawn="1"/>
        </p:nvSpPr>
        <p:spPr>
          <a:xfrm>
            <a:off x="0" y="6531429"/>
            <a:ext cx="12192000" cy="326571"/>
          </a:xfrm>
          <a:prstGeom prst="rect">
            <a:avLst/>
          </a:prstGeom>
          <a:solidFill>
            <a:srgbClr val="42C1C7"/>
          </a:solidFill>
        </p:spPr>
        <p:txBody>
          <a:bodyPr/>
          <a:lstStyle>
            <a:defPPr>
              <a:defRPr lang="en-US"/>
            </a:defPPr>
            <a:lvl1pPr marL="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33168733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9B9F76-756D-4C96-B81F-ED60C911DB39}" type="datetimeFigureOut">
              <a:rPr lang="en-US" smtClean="0"/>
              <a:t>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93E12A-69A5-42FE-8A52-69FB38339D50}" type="slidenum">
              <a:rPr lang="en-US" smtClean="0"/>
              <a:t>‹#›</a:t>
            </a:fld>
            <a:endParaRPr lang="en-US"/>
          </a:p>
        </p:txBody>
      </p:sp>
      <p:sp>
        <p:nvSpPr>
          <p:cNvPr id="7" name="Footer Placeholder 2"/>
          <p:cNvSpPr txBox="1">
            <a:spLocks/>
          </p:cNvSpPr>
          <p:nvPr userDrawn="1"/>
        </p:nvSpPr>
        <p:spPr>
          <a:xfrm>
            <a:off x="0" y="6531429"/>
            <a:ext cx="12192000" cy="326571"/>
          </a:xfrm>
          <a:prstGeom prst="rect">
            <a:avLst/>
          </a:prstGeom>
          <a:solidFill>
            <a:srgbClr val="42C1C7"/>
          </a:solidFill>
        </p:spPr>
        <p:txBody>
          <a:bodyPr/>
          <a:lstStyle>
            <a:defPPr>
              <a:defRPr lang="en-US"/>
            </a:defPPr>
            <a:lvl1pPr marL="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12467923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9B9F76-756D-4C96-B81F-ED60C911DB39}"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93E12A-69A5-42FE-8A52-69FB38339D50}" type="slidenum">
              <a:rPr lang="en-US" smtClean="0"/>
              <a:t>‹#›</a:t>
            </a:fld>
            <a:endParaRPr lang="en-US"/>
          </a:p>
        </p:txBody>
      </p:sp>
      <p:sp>
        <p:nvSpPr>
          <p:cNvPr id="8" name="Footer Placeholder 2"/>
          <p:cNvSpPr txBox="1">
            <a:spLocks/>
          </p:cNvSpPr>
          <p:nvPr userDrawn="1"/>
        </p:nvSpPr>
        <p:spPr>
          <a:xfrm>
            <a:off x="0" y="6531429"/>
            <a:ext cx="12192000" cy="326571"/>
          </a:xfrm>
          <a:prstGeom prst="rect">
            <a:avLst/>
          </a:prstGeom>
          <a:solidFill>
            <a:srgbClr val="42C1C7"/>
          </a:solidFill>
        </p:spPr>
        <p:txBody>
          <a:bodyPr/>
          <a:lstStyle>
            <a:defPPr>
              <a:defRPr lang="en-US"/>
            </a:defPPr>
            <a:lvl1pPr marL="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34415916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9B9F76-756D-4C96-B81F-ED60C911DB39}" type="datetimeFigureOut">
              <a:rPr lang="en-US" smtClean="0"/>
              <a:t>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93E12A-69A5-42FE-8A52-69FB38339D50}" type="slidenum">
              <a:rPr lang="en-US" smtClean="0"/>
              <a:t>‹#›</a:t>
            </a:fld>
            <a:endParaRPr lang="en-US"/>
          </a:p>
        </p:txBody>
      </p:sp>
      <p:sp>
        <p:nvSpPr>
          <p:cNvPr id="10" name="Footer Placeholder 2"/>
          <p:cNvSpPr txBox="1">
            <a:spLocks/>
          </p:cNvSpPr>
          <p:nvPr userDrawn="1"/>
        </p:nvSpPr>
        <p:spPr>
          <a:xfrm>
            <a:off x="0" y="6531429"/>
            <a:ext cx="12192000" cy="326571"/>
          </a:xfrm>
          <a:prstGeom prst="rect">
            <a:avLst/>
          </a:prstGeom>
          <a:solidFill>
            <a:srgbClr val="42C1C7"/>
          </a:solidFill>
        </p:spPr>
        <p:txBody>
          <a:bodyPr/>
          <a:lstStyle>
            <a:defPPr>
              <a:defRPr lang="en-US"/>
            </a:defPPr>
            <a:lvl1pPr marL="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6193014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9B9F76-756D-4C96-B81F-ED60C911DB39}" type="datetimeFigureOut">
              <a:rPr lang="en-US" smtClean="0"/>
              <a:t>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93E12A-69A5-42FE-8A52-69FB38339D50}" type="slidenum">
              <a:rPr lang="en-US" smtClean="0"/>
              <a:t>‹#›</a:t>
            </a:fld>
            <a:endParaRPr lang="en-US"/>
          </a:p>
        </p:txBody>
      </p:sp>
      <p:sp>
        <p:nvSpPr>
          <p:cNvPr id="6" name="Footer Placeholder 2"/>
          <p:cNvSpPr txBox="1">
            <a:spLocks/>
          </p:cNvSpPr>
          <p:nvPr userDrawn="1"/>
        </p:nvSpPr>
        <p:spPr>
          <a:xfrm>
            <a:off x="0" y="6531429"/>
            <a:ext cx="12192000" cy="326571"/>
          </a:xfrm>
          <a:prstGeom prst="rect">
            <a:avLst/>
          </a:prstGeom>
          <a:solidFill>
            <a:srgbClr val="42C1C7"/>
          </a:solidFill>
        </p:spPr>
        <p:txBody>
          <a:bodyPr/>
          <a:lstStyle>
            <a:defPPr>
              <a:defRPr lang="en-US"/>
            </a:defPPr>
            <a:lvl1pPr marL="0" algn="l" defTabSz="914400" rtl="0" eaLnBrk="1" latinLnBrk="0" hangingPunct="1">
              <a:defRPr sz="14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6431488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0" y="6473370"/>
            <a:ext cx="12192000" cy="384629"/>
          </a:xfrm>
          <a:solidFill>
            <a:srgbClr val="42C1C7"/>
          </a:solidFill>
        </p:spPr>
        <p:txBody>
          <a:bodyPr/>
          <a:lstStyle>
            <a:lvl1pPr>
              <a:defRPr sz="1400" b="1">
                <a:solidFill>
                  <a:schemeClr val="bg1"/>
                </a:solidFill>
                <a:latin typeface="Arial" panose="020B0604020202020204" pitchFamily="34" charset="0"/>
                <a:cs typeface="Arial" panose="020B0604020202020204" pitchFamily="34" charset="0"/>
              </a:defRPr>
            </a:lvl1pPr>
          </a:lstStyle>
          <a:p>
            <a:r>
              <a:rPr lang="en-US" dirty="0" smtClean="0"/>
              <a:t>From </a:t>
            </a:r>
            <a:r>
              <a:rPr lang="en-US" i="1" dirty="0" smtClean="0"/>
              <a:t>Perceptions of Science in America </a:t>
            </a:r>
            <a:r>
              <a:rPr lang="en-US" dirty="0" smtClean="0"/>
              <a:t>(American Academy of Arts and Sciences, 2018)</a:t>
            </a:r>
            <a:endParaRPr lang="en-US" dirty="0"/>
          </a:p>
        </p:txBody>
      </p:sp>
    </p:spTree>
    <p:extLst>
      <p:ext uri="{BB962C8B-B14F-4D97-AF65-F5344CB8AC3E}">
        <p14:creationId xmlns:p14="http://schemas.microsoft.com/office/powerpoint/2010/main" val="201205951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9B9F76-756D-4C96-B81F-ED60C911DB39}"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93E12A-69A5-42FE-8A52-69FB38339D50}" type="slidenum">
              <a:rPr lang="en-US" smtClean="0"/>
              <a:t>‹#›</a:t>
            </a:fld>
            <a:endParaRPr lang="en-US"/>
          </a:p>
        </p:txBody>
      </p:sp>
    </p:spTree>
    <p:extLst>
      <p:ext uri="{BB962C8B-B14F-4D97-AF65-F5344CB8AC3E}">
        <p14:creationId xmlns:p14="http://schemas.microsoft.com/office/powerpoint/2010/main" val="109680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9B9F76-756D-4C96-B81F-ED60C911DB39}" type="datetimeFigureOut">
              <a:rPr lang="en-US" smtClean="0"/>
              <a:t>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93E12A-69A5-42FE-8A52-69FB38339D50}" type="slidenum">
              <a:rPr lang="en-US" smtClean="0"/>
              <a:t>‹#›</a:t>
            </a:fld>
            <a:endParaRPr lang="en-US"/>
          </a:p>
        </p:txBody>
      </p:sp>
    </p:spTree>
    <p:extLst>
      <p:ext uri="{BB962C8B-B14F-4D97-AF65-F5344CB8AC3E}">
        <p14:creationId xmlns:p14="http://schemas.microsoft.com/office/powerpoint/2010/main" val="3231434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B9F76-756D-4C96-B81F-ED60C911DB39}" type="datetimeFigureOut">
              <a:rPr lang="en-US" smtClean="0"/>
              <a:t>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3E12A-69A5-42FE-8A52-69FB38339D50}" type="slidenum">
              <a:rPr lang="en-US" smtClean="0"/>
              <a:t>‹#›</a:t>
            </a:fld>
            <a:endParaRPr lang="en-US"/>
          </a:p>
        </p:txBody>
      </p:sp>
    </p:spTree>
    <p:extLst>
      <p:ext uri="{BB962C8B-B14F-4D97-AF65-F5344CB8AC3E}">
        <p14:creationId xmlns:p14="http://schemas.microsoft.com/office/powerpoint/2010/main" val="23252493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t="4233" b="8995"/>
          <a:stretch/>
        </p:blipFill>
        <p:spPr>
          <a:xfrm>
            <a:off x="2424310" y="219438"/>
            <a:ext cx="7343379" cy="6023429"/>
          </a:xfrm>
          <a:prstGeom prst="rect">
            <a:avLst/>
          </a:prstGeom>
        </p:spPr>
      </p:pic>
    </p:spTree>
    <p:extLst>
      <p:ext uri="{BB962C8B-B14F-4D97-AF65-F5344CB8AC3E}">
        <p14:creationId xmlns:p14="http://schemas.microsoft.com/office/powerpoint/2010/main" val="269487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Words>
  <Application>Microsoft Office PowerPoint</Application>
  <PresentationFormat>Widescreen</PresentationFormat>
  <Paragraphs>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Kimmerling, Erica</dc:creator>
  <cp:lastModifiedBy>Kimmerling, Erica</cp:lastModifiedBy>
  <cp:revision>1</cp:revision>
  <dcterms:created xsi:type="dcterms:W3CDTF">2018-02-08T22:45:11Z</dcterms:created>
  <dcterms:modified xsi:type="dcterms:W3CDTF">2018-02-08T22:45:18Z</dcterms:modified>
</cp:coreProperties>
</file>