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48" r:id="rId5"/>
    <p:sldMasterId id="2147483660" r:id="rId6"/>
  </p:sldMasterIdLst>
  <p:notesMasterIdLst>
    <p:notesMasterId r:id="rId31"/>
  </p:notesMasterIdLst>
  <p:handoutMasterIdLst>
    <p:handoutMasterId r:id="rId32"/>
  </p:handoutMasterIdLst>
  <p:sldIdLst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99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Cycl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son, Mark" initials="R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4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368"/>
    <a:srgbClr val="272A59"/>
    <a:srgbClr val="15235A"/>
    <a:srgbClr val="0000FF"/>
    <a:srgbClr val="000099"/>
    <a:srgbClr val="004071"/>
    <a:srgbClr val="1A3148"/>
    <a:srgbClr val="5F6969"/>
    <a:srgbClr val="800000"/>
    <a:srgbClr val="1F2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71" autoAdjust="0"/>
  </p:normalViewPr>
  <p:slideViewPr>
    <p:cSldViewPr snapToGrid="0">
      <p:cViewPr varScale="1">
        <p:scale>
          <a:sx n="42" d="100"/>
          <a:sy n="42" d="100"/>
        </p:scale>
        <p:origin x="804" y="40"/>
      </p:cViewPr>
      <p:guideLst>
        <p:guide pos="384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qua, Carolyn" userId="6092ba0b-95a5-4001-835a-90ec05ef9595" providerId="ADAL" clId="{E1D34324-73B1-495A-AEB3-51EE65822E4B}"/>
    <pc:docChg chg="modSld">
      <pc:chgData name="Fuqua, Carolyn" userId="6092ba0b-95a5-4001-835a-90ec05ef9595" providerId="ADAL" clId="{E1D34324-73B1-495A-AEB3-51EE65822E4B}" dt="2022-03-21T17:47:06.805" v="61" actId="20577"/>
      <pc:docMkLst>
        <pc:docMk/>
      </pc:docMkLst>
      <pc:sldChg chg="modNotesTx">
        <pc:chgData name="Fuqua, Carolyn" userId="6092ba0b-95a5-4001-835a-90ec05ef9595" providerId="ADAL" clId="{E1D34324-73B1-495A-AEB3-51EE65822E4B}" dt="2022-03-21T17:47:06.805" v="61" actId="20577"/>
        <pc:sldMkLst>
          <pc:docMk/>
          <pc:sldMk cId="1847862288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fld id="{09A6AD0B-265C-4A49-A7FA-100BDF8A6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Arial" charset="0"/>
              </a:defRPr>
            </a:lvl1pPr>
          </a:lstStyle>
          <a:p>
            <a:fld id="{3C4F212D-3498-4E18-A3AF-C20FF9B98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9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850515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views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expressed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this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report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held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by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authors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necessarily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1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Officers and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Members of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American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Academy of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Arts and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Sciences. </a:t>
            </a:r>
            <a:r>
              <a:rPr lang="en-US" sz="1800" i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Academy gratefully acknowledges the financial support of The Andrew W. Mellon</a:t>
            </a:r>
            <a:r>
              <a:rPr lang="en-US" sz="1800" i="1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Foundation,</a:t>
            </a:r>
            <a:r>
              <a:rPr lang="en-US" sz="1800" i="1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which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funded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this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study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</a:t>
            </a:r>
            <a:r>
              <a:rPr lang="en-US" sz="1800" i="1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Indicators.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2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RELATIVE UNEMPLOYMENT RATES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can also play an</a:t>
            </a:r>
            <a:r>
              <a:rPr lang="en-US" sz="1800" spc="-2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important part in perceptions of the </a:t>
            </a:r>
            <a:r>
              <a:rPr lang="en-US" sz="1800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postcollegiate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outcomes of humanities graduates. Like graduates from every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 field, holders of bachelor’s degrees in the humanities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experienced a sharp drop in unemployment from the Great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Recession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 the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COVID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-19 pandemic.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2013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2018,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rate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fell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near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3%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just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degree,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 to below 2% among older advanced degree holders. (In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2018,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unemployment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rate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workers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who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completed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school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attend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7.3%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ages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24–34,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4.4%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ages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35–54.)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WHILE</a:t>
            </a:r>
            <a:r>
              <a:rPr lang="en-US" sz="1800" b="1" spc="12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b="1" spc="12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UNEMPLOYMENT</a:t>
            </a:r>
            <a:r>
              <a:rPr lang="en-US" sz="1800" b="1" spc="13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RATE</a:t>
            </a:r>
            <a:r>
              <a:rPr lang="en-US" sz="1800" b="1" spc="14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</a:t>
            </a:r>
            <a:r>
              <a:rPr lang="en-US" sz="1800" spc="1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declined</a:t>
            </a:r>
            <a:r>
              <a:rPr lang="en-US" sz="1800" spc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since the Great Recession,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graduates in 2018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 a slightly higher level of unemployment than the bachelor’s-holding population as a whole. The 3.6% unemployment rate among terminal bachelor’s degree holders in 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compares to 2.9% among graduates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 all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combined.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health/medical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had the lowest levels of unemployment among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(2.0%).</a:t>
            </a:r>
          </a:p>
          <a:p>
            <a:pPr marL="141605" marR="0" lvl="0" indent="0" algn="just" defTabSz="914400" rtl="0" eaLnBrk="1" fontAlgn="base" latinLnBrk="0" hangingPunct="1">
              <a:lnSpc>
                <a:spcPts val="144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231F2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41605" marR="0" lvl="0" indent="0" algn="just" defTabSz="914400" rtl="0" eaLnBrk="1" fontAlgn="base" latinLnBrk="0" hangingPunct="1">
              <a:lnSpc>
                <a:spcPts val="144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every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field,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unemployment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lower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 holders than among those with just a bachelor’s degree. Among graduates with an advanced degree, the humanities’ rate (2.4%) was virtually identical to that of business and engineering. Education graduates had the lowest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rate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(1.4%).17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41605" marR="0" algn="just">
              <a:lnSpc>
                <a:spcPts val="1440"/>
              </a:lnSpc>
              <a:spcBef>
                <a:spcPts val="430"/>
              </a:spcBef>
              <a:spcAft>
                <a:spcPts val="0"/>
              </a:spcAft>
            </a:pP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7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DESPITE</a:t>
            </a:r>
            <a:r>
              <a:rPr lang="en-US" sz="1800" b="1" spc="4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DISPARITIES</a:t>
            </a:r>
            <a:r>
              <a:rPr lang="en-US" sz="1800" b="1" spc="4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800" b="1" spc="5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b="1" spc="5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graduates’</a:t>
            </a:r>
            <a:r>
              <a:rPr lang="en-US" sz="1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median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earnings,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when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asked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about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 satisfaction with various financial aspects of their job,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majors’ responses were similar to those of college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general.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figure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above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highlights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few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which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often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compared.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 salary, 74% of humanities graduates expressed satisfaction, a slightly smaller share than among college graduates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generally (78%) but almost 11 percentage points smaller than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 engineering graduates. Graduates from education, engineering, and health/medical sciences were somewhat more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 to express satisfaction about their opportunities for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advancement than humanities majors. The share of humanities graduates expressing satisfaction with job security was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very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examined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here.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33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OCCUPATIONAL DISTRIBUTION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humanities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 who went on to earn an advanced degree differs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substantially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counterparts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 bachelor’s degree. Among those whose highest degree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bachelor’s,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over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third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employed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office,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sales,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 service jobs, as compared to only 13% of those with advanced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degrees.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contrast,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who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gone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</a:t>
            </a:r>
            <a:r>
              <a:rPr lang="en-US" sz="1800" spc="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 an advanced degree (in any field) were likeliest to work in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 occupations, with 28% holding such jobs (the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bulk of them in precollegiate teaching), with another 12%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employed in legal occupations. The share in management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jobs,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however,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between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 degree holders, accounting for 15% and 12% of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each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group,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respectively.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WHILE HUMANITIES GRADUATES</a:t>
            </a:r>
            <a:r>
              <a:rPr lang="en-US" sz="1800" b="1" spc="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can be found in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every broad occupation category, they account for a widely varying share of each, ranging from more than a third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the college graduates in library/museum jobs to less than 5% of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engineering/sciences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positions.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addition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sizable share of college-educated library/museum workers they represented,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graduates accounted for more than 20% </a:t>
            </a:r>
            <a:r>
              <a:rPr lang="en-US" sz="180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the </a:t>
            </a:r>
            <a:r>
              <a:rPr lang="en-US" sz="1800" spc="5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 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employed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both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legal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arts/media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Given the disparities in the size of each occupation, however,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largest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number</a:t>
            </a:r>
            <a:r>
              <a:rPr lang="en-US" sz="1800" i="1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employees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 the humanities, over 1.1 million, was found in the education category. Over 900,000 humanities graduates were employed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management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positions.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Substantial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numbers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 employed in administrative support/office, business/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financial, and sales occupations (with more than 600,000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each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these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categories).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GIVEN</a:t>
            </a:r>
            <a:r>
              <a:rPr lang="en-US" sz="1800" b="1" spc="4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b="1" spc="4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VARIETY</a:t>
            </a:r>
            <a:r>
              <a:rPr lang="en-US" sz="1800" b="1" spc="4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b="1" spc="4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OCCUPATIONS</a:t>
            </a:r>
            <a:r>
              <a:rPr lang="en-US" sz="1800" b="1" spc="5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performed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4130" algn="just">
              <a:lnSpc>
                <a:spcPct val="93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by humanities graduates, further study is needed to assess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how their college coursework prepares them for employment. What research does exist highlights the value to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employers of a range of skills thought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 be developed in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courses. For instance, a recent survey of 500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employers</a:t>
            </a:r>
            <a:r>
              <a:rPr lang="en-US" sz="1800" spc="1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commissioned</a:t>
            </a:r>
            <a:r>
              <a:rPr lang="en-US" sz="1800" spc="1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by</a:t>
            </a:r>
            <a:r>
              <a:rPr lang="en-US" sz="1800" spc="1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1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Association</a:t>
            </a:r>
            <a:r>
              <a:rPr lang="en-US" sz="1800" spc="1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1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American Colleges &amp; Universities found that a majority of employers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considered</a:t>
            </a:r>
            <a:r>
              <a:rPr lang="en-US" sz="1800" spc="2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several</a:t>
            </a:r>
            <a:r>
              <a:rPr lang="en-US" sz="1800" spc="2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such</a:t>
            </a:r>
            <a:r>
              <a:rPr lang="en-US" sz="1800" spc="2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skills—including</a:t>
            </a:r>
            <a:r>
              <a:rPr lang="en-US" sz="1800" spc="2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writing,</a:t>
            </a:r>
            <a:r>
              <a:rPr lang="en-US" sz="1800" spc="2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public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speaking,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 collaborating with people of different cul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tures—to be very important for their employees. For every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skill, a smaller share of employers believed recent college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were “very well prepared” to use the skill in 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workplace.23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EXTENT TO WHICH PEOPLE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actually use such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skills offers another measure of the value of a humanities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education. A survey of American adults by the Humanities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Indicators found that most workers used humanities-related skills on the job. Of the seven skill areas included in 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survey,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workers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used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average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four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least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sometimes,  and 81% used at least one of these skills often or very often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jobs.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half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employed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Americans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worked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 people from different cultures often or very often as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part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job,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approximately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same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percentage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gaged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descriptive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writing;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however,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workers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far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less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use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humanities-related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skills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frequently.24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b="1" spc="9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b="1" spc="31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</a:t>
            </a:r>
            <a:r>
              <a:rPr lang="en-US" sz="1800" b="1" spc="31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b="1" spc="35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3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4130" algn="just">
              <a:lnSpc>
                <a:spcPct val="93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most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level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satisfaction.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Almost 85% of workers with a terminal bachelor’s degree in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humanities reported they were satisfied with their job,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which was just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 few percentage points smaller than 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 for college graduates generally. The difference between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humanities and the fields with the largest shares of satisfied graduates—health/medical sciences and education—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eight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nine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percentage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points,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respectively.</a:t>
            </a:r>
          </a:p>
          <a:p>
            <a:pPr marL="139700" marR="24130" algn="just">
              <a:lnSpc>
                <a:spcPct val="93000"/>
              </a:lnSpc>
              <a:spcBef>
                <a:spcPts val="30"/>
              </a:spcBef>
              <a:spcAft>
                <a:spcPts val="0"/>
              </a:spcAft>
            </a:pPr>
            <a:endParaRPr lang="en-US" sz="1800" dirty="0">
              <a:solidFill>
                <a:srgbClr val="231F2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4130" algn="just">
              <a:lnSpc>
                <a:spcPct val="93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 graduates from most fields, those earning an advanced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appreciably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satisfied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 jobs. But for bachelor’s degree recipients from the humanities, having an advanced degree was more consequential. While still modest, the difference in job satisfaction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between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field’s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 was more than three times greater than for college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generally.25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7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</a:t>
            </a:r>
            <a:r>
              <a:rPr lang="en-US" sz="1800" b="1" spc="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SPECIFIC</a:t>
            </a:r>
            <a:r>
              <a:rPr lang="en-US" sz="1800" b="1" spc="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MEASURES</a:t>
            </a:r>
            <a:r>
              <a:rPr lang="en-US" sz="1800" b="1" spc="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job satisfaction reveal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similarities between the humanities and other fields. For instance, more than half of humanities graduates believe they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have the “ideal job” for them, which was similar to college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in general but a modestly smaller share than for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 or 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STEM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 (with the exception of behavioral/social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graduates). </a:t>
            </a:r>
            <a:br>
              <a:rPr lang="en-US" dirty="0">
                <a:effectLst/>
              </a:rPr>
            </a:b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Approximately two-thirds of humanities graduates re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ported they were “deeply interested in the work that I do,”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 a nearly equal share indicated that their job provided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“opportunity to do what I do best every day.” This was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again similar to the share for college students in general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but a somewhat smaller percentage than for education or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STEM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(again excluding behavioral/social sciences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majors).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3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b="1" spc="7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b="1" spc="7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b="1" spc="7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</a:t>
            </a:r>
            <a:r>
              <a:rPr lang="en-US" sz="1800" b="1" spc="7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b="1" spc="8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 college graduates generally in their attitudes about some of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less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tangible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aspects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job.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 bachelor’s degrees in the humanities who expressed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satisfaction about the degree of independence and level of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responsibility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very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which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often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compared.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Two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fields,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however, stand out for the satisfaction their graduates derive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 their work.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 and health/medical sciences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were appreciably more likely to express satisfaction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comparison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both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generally) with the intellectual challenges and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contributions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society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afforded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by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ASK A COLLEGE GRADUATE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whether they are satisfied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or dissatisfied with their life, and they are highly likely to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report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satisfied—regardless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degree. Approximately 90% of college graduates from each of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major fields indicated as much. So why, one might ask,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there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perception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some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fields—most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notably the humanities—end up worse off after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degree? 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This report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unpacks that assumption, presenting what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high-quality national data reveal about differences among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 in the career and other life outcomes of their graduates. Identifying the </a:t>
            </a:r>
            <a:r>
              <a:rPr lang="en-US" sz="1800" i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sources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these differences—understanding the “why” behind the “what” presented in these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pages—will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require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further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research.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6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 THOSE WHO EARNED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 bachelor’s degree in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humanities,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rates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satisfaction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various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aspects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tended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least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somewhat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higher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 who had gone on to complete an advanced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degree.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who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earned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(in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either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or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nonhumanities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field)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appreciably more likely to be satisfied with the contribution their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allowed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them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make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society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well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intellectual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challenge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2000"/>
              </a:lnSpc>
              <a:spcBef>
                <a:spcPts val="51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modestly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express satisfaction with their opportunities for advancement.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difference—though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still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quite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modest—was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observed between terminal humanities bachelor’s degree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 and holders of an advanced degree in the humanities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regard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level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responsibility.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THOUGH THE PREVIOUS PAGES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have highlighted ar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which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tend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counterparts in other fields, humanities graduates differ in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least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key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may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reinforce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negative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perceptions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the field. A wide gap separates humanities majors and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certain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professional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STEM</a:t>
            </a:r>
            <a:r>
              <a:rPr lang="en-US" sz="1800" b="1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perception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relationship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between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degree.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(Graduates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behavioral/social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2000"/>
              </a:lnSpc>
              <a:spcBef>
                <a:spcPts val="51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 similar to humanities graduates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 this regard.) Excluding those with advanced degrees, more than a third of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 degree holders from the humanities saw no relationship between their degree and their job, as compared to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less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15%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engineering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health/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medical sciences, and approximately 20% of education and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business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graduates.29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1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spc="-1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 SUBSTANTIAL SHARE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humanities graduates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 ex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pressed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ambivalence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about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degrees.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Approximately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40%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indicated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would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choose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same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again,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reported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did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believe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7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7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undergrad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uate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institution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prepared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them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life.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these</a:t>
            </a:r>
            <a:r>
              <a:rPr lang="en-US" sz="1800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respects,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ities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students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general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</a:t>
            </a:r>
            <a:r>
              <a:rPr lang="en-US" sz="1800" spc="-10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business</a:t>
            </a:r>
            <a:r>
              <a:rPr lang="en-US" sz="1800" spc="-9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behavioral/social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majors.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Engineering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health/medical</a:t>
            </a:r>
            <a:r>
              <a:rPr lang="en-US" sz="1800" spc="-9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9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9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considerably</a:t>
            </a:r>
            <a:r>
              <a:rPr lang="en-US" sz="1800" spc="-9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</a:t>
            </a:r>
            <a:r>
              <a:rPr lang="en-US" sz="1800" spc="-8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say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would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choose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same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</a:t>
            </a:r>
            <a:r>
              <a:rPr lang="en-US" sz="1800" spc="-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again.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Because graduates were not asked to identify a major they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would have preferred, we cannot conclude that they would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have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chosen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different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field.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Some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graduates,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example,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might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have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chosen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different discipline within the humanities. Nevertheless, this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finding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lack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perceived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relationship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between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point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challenge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6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DESPITE THE AMBIVALENCE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about their degrees, more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three-quarters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saw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themselves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 least 70% of the way to realizing their “best possible” life, a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kern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generally.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Health/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medical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most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feel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made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much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progress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(with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share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84%).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br>
              <a:rPr lang="en-US" sz="2800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difference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between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kern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even smaller in terms of graduates’ estimate about where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 would stand in the future. Ninety percent of humanities majors believed they would be approaching their best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life in five years, a share almost identical to that for graduates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each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other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1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08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E0FBB-2EF7-47A1-A50F-9D75D77648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 EXAMINATION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what college graduates are looking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provides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helpful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context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discussion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employment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outcomes. For instance, the data reveal that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ally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whether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consider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key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aspects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important.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majors, however, were less likely than business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or health/medical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 graduates to consider salary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“very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important.”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less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ly than their counterparts in education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or health/medical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 to consider making a contribution to society very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important,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but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substantially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i="1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more</a:t>
            </a:r>
            <a:r>
              <a:rPr lang="en-US" sz="1800" i="1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likely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business majors to value it. (Information for other fields can be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found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report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website.)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20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 SHAPING PERCEPTIONS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about the value of humanities degrees is the sense that graduates from the field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 less likely than other graduates to be prepared for a variety of occupations, a belief encapsulated in the stereotype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humanities majors as baristas and reflected in pressure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 college provosts “to focus on academic programs that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have a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clear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orientation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toward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careers.” Contrary to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</a:t>
            </a: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stereotype, humanities graduates—even those without ad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vanced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degrees—are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widely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distributed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across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occupational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categories, similar to college graduates generally and those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disciplines.7</a:t>
            </a:r>
            <a:r>
              <a:rPr lang="en-US" sz="1800" spc="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This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report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will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offer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closer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look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where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find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work,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well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satisfaction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0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52095" algn="just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 TEND TO BE THE FOCUS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 conversations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about the value of college degrees, in part because they are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relatively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easy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measure.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Median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annual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workers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stood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 $58,000 in 2018, which was somewhat below the median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all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($63,000)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but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behavioral/social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life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800" spc="-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considerably higher than those with a baccalaureate degree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($46,000).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relatively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low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median</a:t>
            </a:r>
            <a:r>
              <a:rPr lang="en-US" sz="1800" spc="6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notable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given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levels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job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life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satisfaction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(discussed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elsewhere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this</a:t>
            </a:r>
            <a:r>
              <a:rPr lang="en-US" sz="1800" spc="-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publication).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</a:p>
          <a:p>
            <a:pPr marL="139700" marR="252095" algn="just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While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graduates’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lower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 engineering, business, and some science graduates, they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 much higher than those of workers who lack a bachelor’s degree—both those with an associate’s degree or some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 ($45,000) and those with only a high school diploma ($38,000).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 OF 2018, 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approximately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41% of humanities graduates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held an advanced degree (similar to the share of all college</a:t>
            </a:r>
            <a:r>
              <a:rPr lang="en-US" sz="12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who had earned such a degree).10 As with other</a:t>
            </a:r>
            <a:r>
              <a:rPr lang="en-US" sz="12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 graduates, obtaining an advanced degree made a substantial</a:t>
            </a:r>
            <a:r>
              <a:rPr lang="en-US" sz="12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difference</a:t>
            </a:r>
            <a:r>
              <a:rPr lang="en-US" sz="12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2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2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2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majors.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2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median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majors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who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went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 an advanced degree (which may be in another field) were</a:t>
            </a:r>
            <a:r>
              <a:rPr lang="en-US" sz="12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34%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higher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workers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only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2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</a:t>
            </a:r>
            <a:r>
              <a:rPr lang="en-US" sz="12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gree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($78,000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compared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$58,000).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college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</a:t>
            </a:r>
            <a:r>
              <a:rPr lang="en-US" sz="12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 err="1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uates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generally, advanced degree holders earned 37% more</a:t>
            </a:r>
            <a:r>
              <a:rPr lang="en-US" sz="12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holders,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largest</a:t>
            </a:r>
            <a:r>
              <a:rPr lang="en-US" sz="12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crease</a:t>
            </a:r>
            <a:r>
              <a:rPr lang="en-US" sz="12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found</a:t>
            </a:r>
            <a:r>
              <a:rPr lang="en-US" sz="12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</a:t>
            </a:r>
            <a:r>
              <a:rPr lang="en-US" sz="12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2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2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2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life</a:t>
            </a:r>
            <a:r>
              <a:rPr lang="en-US" sz="12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</a:t>
            </a:r>
            <a:r>
              <a:rPr lang="en-US" sz="1200" spc="-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2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(80%).</a:t>
            </a:r>
            <a:endParaRPr lang="en-US" sz="12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GENDER</a:t>
            </a:r>
            <a:r>
              <a:rPr lang="en-US" sz="1800" b="1" spc="36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ALSO</a:t>
            </a:r>
            <a:r>
              <a:rPr lang="en-US" sz="1800" b="1" spc="37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MAKES</a:t>
            </a:r>
            <a:r>
              <a:rPr lang="en-US" sz="1800" b="1" spc="37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b="1" spc="36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DIFFERENCE</a:t>
            </a:r>
            <a:r>
              <a:rPr lang="en-US" sz="1800" b="1" spc="41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36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graduates’ earnings. Among college graduates generally, women earned substantially less than their male counterparts,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though the 16% gender gap in earnings among holders of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 bachelor’s degrees in the humanities was smaller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 the gap among graduates from business, the physical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sciences,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or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behavioral/social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39700" marR="252095" algn="just">
              <a:lnSpc>
                <a:spcPct val="92000"/>
              </a:lnSpc>
              <a:spcBef>
                <a:spcPts val="515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 most fields, including the humanities, the gap in earn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ings between men and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women was larger for those who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 earned advanced degrees. But the difference between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graduates with only a bachelor’s and those who</a:t>
            </a:r>
            <a:r>
              <a:rPr lang="en-US" sz="1800" spc="-2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 gone on to earn an advanced degree was modest com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pared to that found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among life or health/medical science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24130" indent="2540" algn="just">
              <a:lnSpc>
                <a:spcPct val="93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WHILE HUMANITIES GRADUATES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have substantial me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dian earnings in their peak earnings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years (from their late 40s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into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their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50s),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earned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less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than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business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several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STEM</a:t>
            </a:r>
            <a:r>
              <a:rPr lang="en-US" sz="1800" b="1" spc="-8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fields.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median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terminal</a:t>
            </a:r>
            <a:r>
              <a:rPr lang="en-US" sz="1800" spc="-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elor’s degree holders generally were 8.5% higher than those of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whose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highest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was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bachelor’s.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0" marR="0">
              <a:spcBef>
                <a:spcPts val="15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</a:p>
          <a:p>
            <a:pPr marL="139700" marR="2413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differential between every higher-earning field and the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humanities was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almost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large if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not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larger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when 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focus  shifts to workers with an advanced degree. A particularly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dramatic example is the life sciences, whose advanced degree holders earned 40% more than their counterparts in</a:t>
            </a:r>
            <a:r>
              <a:rPr lang="en-US" sz="1800" spc="-25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 humanities, even though median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 of the two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fields’</a:t>
            </a:r>
            <a:r>
              <a:rPr lang="en-US" sz="1800" spc="1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were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almost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identical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for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those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spc="12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just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bachelor’s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degree.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Advanced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degree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holders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generally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earned 11% more than humanities graduates with the same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level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education.14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WITH</a:t>
            </a:r>
            <a:r>
              <a:rPr lang="en-US" sz="1800" b="1" spc="15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b="1" spc="16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EXCEPTION</a:t>
            </a:r>
            <a:r>
              <a:rPr lang="en-US" sz="1800" b="1" spc="15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b="1" spc="160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ENGINEERING</a:t>
            </a:r>
            <a:r>
              <a:rPr lang="en-US" sz="1800" b="1" spc="155" dirty="0">
                <a:solidFill>
                  <a:srgbClr val="1F3F7B"/>
                </a:solidFill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</a:t>
            </a:r>
            <a:r>
              <a:rPr lang="en-US" sz="1800" spc="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1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side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arts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low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side,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46%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55%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each</a:t>
            </a:r>
            <a:r>
              <a:rPr lang="en-US" sz="1800" spc="-25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field’s graduates agreed they had “enough money to do everything I want to do.” Conversely, from 31% to 41% of the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from those “typical” fields reported they had worried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about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money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past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seven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days.</a:t>
            </a:r>
          </a:p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endParaRPr lang="en-US" sz="1800" dirty="0">
              <a:solidFill>
                <a:srgbClr val="231F2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41605" marR="0" lvl="0" indent="0" algn="just" defTabSz="914400" rtl="0" eaLnBrk="1" fontAlgn="base" latinLnBrk="0" hangingPunct="1">
              <a:lnSpc>
                <a:spcPts val="1440"/>
              </a:lnSpc>
              <a:spcBef>
                <a:spcPts val="4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 from the humanities, arts, and behavioral/social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sciences were similar in that less than half of graduates felt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they had enough money, while slightly more than 40% had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worried about </a:t>
            </a:r>
            <a:r>
              <a:rPr lang="en-US" sz="1800" spc="-1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money. Curiously, however, a majority of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education graduates felt they had enough money—a share</a:t>
            </a:r>
            <a:r>
              <a:rPr lang="en-US" sz="1800" spc="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similar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that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several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spc="-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higher-earning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fields—even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though</a:t>
            </a:r>
            <a:r>
              <a:rPr lang="en-US" sz="1800" spc="-23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graduates</a:t>
            </a:r>
            <a:r>
              <a:rPr lang="en-US" sz="1800" spc="-45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from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field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had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lowest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median</a:t>
            </a:r>
            <a:r>
              <a:rPr lang="en-US" sz="1800" spc="-4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earnings.15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141605" marR="0" algn="just">
              <a:lnSpc>
                <a:spcPts val="1440"/>
              </a:lnSpc>
              <a:spcBef>
                <a:spcPts val="435"/>
              </a:spcBef>
              <a:spcAft>
                <a:spcPts val="0"/>
              </a:spcAft>
            </a:pP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212D-3498-4E18-A3AF-C20FF9B985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6701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47662"/>
            <a:ext cx="10972800" cy="8257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rgbClr val="5F69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911" indent="0" algn="ctr">
              <a:buNone/>
              <a:defRPr/>
            </a:lvl2pPr>
            <a:lvl3pPr marL="1083825" indent="0" algn="ctr">
              <a:buNone/>
              <a:defRPr/>
            </a:lvl3pPr>
            <a:lvl4pPr marL="1625736" indent="0" algn="ctr">
              <a:buNone/>
              <a:defRPr/>
            </a:lvl4pPr>
            <a:lvl5pPr marL="2167649" indent="0" algn="ctr">
              <a:buNone/>
              <a:defRPr/>
            </a:lvl5pPr>
            <a:lvl6pPr marL="2709562" indent="0" algn="ctr">
              <a:buNone/>
              <a:defRPr/>
            </a:lvl6pPr>
            <a:lvl7pPr marL="3251474" indent="0" algn="ctr">
              <a:buNone/>
              <a:defRPr/>
            </a:lvl7pPr>
            <a:lvl8pPr marL="3793387" indent="0" algn="ctr">
              <a:buNone/>
              <a:defRPr/>
            </a:lvl8pPr>
            <a:lvl9pPr marL="4335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61DFDA1-EE2D-4FA9-821F-4D17CE06C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267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ACBBF54-5BA3-4103-A925-9A30BBE23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08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30732"/>
            <a:ext cx="10972800" cy="3611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D09FD28-087A-4892-9658-BFE95344D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0696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6514"/>
            <a:ext cx="10972800" cy="1362075"/>
          </a:xfrm>
          <a:prstGeom prst="rect">
            <a:avLst/>
          </a:prstGeom>
        </p:spPr>
        <p:txBody>
          <a:bodyPr anchor="t"/>
          <a:lstStyle>
            <a:lvl1pPr algn="l">
              <a:defRPr sz="4800" b="0" cap="all">
                <a:solidFill>
                  <a:srgbClr val="1A314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6322"/>
            <a:ext cx="10972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911" indent="0">
              <a:buNone/>
              <a:defRPr sz="2133"/>
            </a:lvl2pPr>
            <a:lvl3pPr marL="1083825" indent="0">
              <a:buNone/>
              <a:defRPr sz="1896"/>
            </a:lvl3pPr>
            <a:lvl4pPr marL="1625736" indent="0">
              <a:buNone/>
              <a:defRPr sz="1659"/>
            </a:lvl4pPr>
            <a:lvl5pPr marL="2167649" indent="0">
              <a:buNone/>
              <a:defRPr sz="1659"/>
            </a:lvl5pPr>
            <a:lvl6pPr marL="2709562" indent="0">
              <a:buNone/>
              <a:defRPr sz="1659"/>
            </a:lvl6pPr>
            <a:lvl7pPr marL="3251474" indent="0">
              <a:buNone/>
              <a:defRPr sz="1659"/>
            </a:lvl7pPr>
            <a:lvl8pPr marL="3793387" indent="0">
              <a:buNone/>
              <a:defRPr sz="1659"/>
            </a:lvl8pPr>
            <a:lvl9pPr marL="4335299" indent="0">
              <a:buNone/>
              <a:defRPr sz="16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DBB728B-F4E4-4444-902A-C37C679DB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3184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4"/>
            <a:ext cx="5396089" cy="3611563"/>
          </a:xfrm>
          <a:prstGeom prst="rect">
            <a:avLst/>
          </a:prstGeom>
        </p:spPr>
        <p:txBody>
          <a:bodyPr/>
          <a:lstStyle>
            <a:lvl1pPr>
              <a:defRPr sz="332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4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7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2514599"/>
            <a:ext cx="5396089" cy="3611564"/>
          </a:xfrm>
          <a:prstGeom prst="rect">
            <a:avLst/>
          </a:prstGeom>
        </p:spPr>
        <p:txBody>
          <a:bodyPr/>
          <a:lstStyle>
            <a:lvl1pPr>
              <a:defRPr sz="332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4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7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57F82F-5213-494A-ADCF-6F9B7C5C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564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rgbClr val="00407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38400" y="1371605"/>
            <a:ext cx="7315200" cy="339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4">
                <a:latin typeface="Georgia" panose="02040502050405020303" pitchFamily="18" charset="0"/>
              </a:defRPr>
            </a:lvl1pPr>
            <a:lvl2pPr marL="541911" indent="0">
              <a:buNone/>
              <a:defRPr sz="3320"/>
            </a:lvl2pPr>
            <a:lvl3pPr marL="1083825" indent="0">
              <a:buNone/>
              <a:defRPr sz="2844"/>
            </a:lvl3pPr>
            <a:lvl4pPr marL="1625736" indent="0">
              <a:buNone/>
              <a:defRPr sz="2370"/>
            </a:lvl4pPr>
            <a:lvl5pPr marL="2167649" indent="0">
              <a:buNone/>
              <a:defRPr sz="2370"/>
            </a:lvl5pPr>
            <a:lvl6pPr marL="2709562" indent="0">
              <a:buNone/>
              <a:defRPr sz="2370"/>
            </a:lvl6pPr>
            <a:lvl7pPr marL="3251474" indent="0">
              <a:buNone/>
              <a:defRPr sz="2370"/>
            </a:lvl7pPr>
            <a:lvl8pPr marL="3793387" indent="0">
              <a:buNone/>
              <a:defRPr sz="2370"/>
            </a:lvl8pPr>
            <a:lvl9pPr marL="4335299" indent="0">
              <a:buNone/>
              <a:defRPr sz="2370"/>
            </a:lvl9pPr>
          </a:lstStyle>
          <a:p>
            <a:r>
              <a:rPr lang="en-US"/>
              <a:t>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911" indent="0">
              <a:buNone/>
              <a:defRPr sz="1422"/>
            </a:lvl2pPr>
            <a:lvl3pPr marL="1083825" indent="0">
              <a:buNone/>
              <a:defRPr sz="1185"/>
            </a:lvl3pPr>
            <a:lvl4pPr marL="1625736" indent="0">
              <a:buNone/>
              <a:defRPr sz="1067"/>
            </a:lvl4pPr>
            <a:lvl5pPr marL="2167649" indent="0">
              <a:buNone/>
              <a:defRPr sz="1067"/>
            </a:lvl5pPr>
            <a:lvl6pPr marL="2709562" indent="0">
              <a:buNone/>
              <a:defRPr sz="1067"/>
            </a:lvl6pPr>
            <a:lvl7pPr marL="3251474" indent="0">
              <a:buNone/>
              <a:defRPr sz="1067"/>
            </a:lvl7pPr>
            <a:lvl8pPr marL="3793387" indent="0">
              <a:buNone/>
              <a:defRPr sz="1067"/>
            </a:lvl8pPr>
            <a:lvl9pPr marL="433529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4FDFA8D-35EB-4244-BE90-61E2A129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911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2F34A-03EB-42EC-A20B-11FA4FC4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38460"/>
            <a:ext cx="10972800" cy="8257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rgbClr val="5F69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911" indent="0" algn="ctr">
              <a:buNone/>
              <a:defRPr/>
            </a:lvl2pPr>
            <a:lvl3pPr marL="1083825" indent="0" algn="ctr">
              <a:buNone/>
              <a:defRPr/>
            </a:lvl3pPr>
            <a:lvl4pPr marL="1625736" indent="0" algn="ctr">
              <a:buNone/>
              <a:defRPr/>
            </a:lvl4pPr>
            <a:lvl5pPr marL="2167649" indent="0" algn="ctr">
              <a:buNone/>
              <a:defRPr/>
            </a:lvl5pPr>
            <a:lvl6pPr marL="2709562" indent="0" algn="ctr">
              <a:buNone/>
              <a:defRPr/>
            </a:lvl6pPr>
            <a:lvl7pPr marL="3251474" indent="0" algn="ctr">
              <a:buNone/>
              <a:defRPr/>
            </a:lvl7pPr>
            <a:lvl8pPr marL="3793387" indent="0" algn="ctr">
              <a:buNone/>
              <a:defRPr/>
            </a:lvl8pPr>
            <a:lvl9pPr marL="43352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61DFDA1-EE2D-4FA9-821F-4D17CE06C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ACBBF54-5BA3-4103-A925-9A30BBE23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30732"/>
            <a:ext cx="10972800" cy="3611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D09FD28-087A-4892-9658-BFE95344D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6514"/>
            <a:ext cx="10972800" cy="1362075"/>
          </a:xfrm>
          <a:prstGeom prst="rect">
            <a:avLst/>
          </a:prstGeom>
        </p:spPr>
        <p:txBody>
          <a:bodyPr anchor="t"/>
          <a:lstStyle>
            <a:lvl1pPr algn="l">
              <a:defRPr sz="4800" b="0" cap="all">
                <a:solidFill>
                  <a:srgbClr val="1A314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6322"/>
            <a:ext cx="10972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911" indent="0">
              <a:buNone/>
              <a:defRPr sz="2133"/>
            </a:lvl2pPr>
            <a:lvl3pPr marL="1083825" indent="0">
              <a:buNone/>
              <a:defRPr sz="1896"/>
            </a:lvl3pPr>
            <a:lvl4pPr marL="1625736" indent="0">
              <a:buNone/>
              <a:defRPr sz="1659"/>
            </a:lvl4pPr>
            <a:lvl5pPr marL="2167649" indent="0">
              <a:buNone/>
              <a:defRPr sz="1659"/>
            </a:lvl5pPr>
            <a:lvl6pPr marL="2709562" indent="0">
              <a:buNone/>
              <a:defRPr sz="1659"/>
            </a:lvl6pPr>
            <a:lvl7pPr marL="3251474" indent="0">
              <a:buNone/>
              <a:defRPr sz="1659"/>
            </a:lvl7pPr>
            <a:lvl8pPr marL="3793387" indent="0">
              <a:buNone/>
              <a:defRPr sz="1659"/>
            </a:lvl8pPr>
            <a:lvl9pPr marL="4335299" indent="0">
              <a:buNone/>
              <a:defRPr sz="16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DBB728B-F4E4-4444-902A-C37C679DB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4"/>
            <a:ext cx="5396089" cy="3611563"/>
          </a:xfrm>
          <a:prstGeom prst="rect">
            <a:avLst/>
          </a:prstGeom>
        </p:spPr>
        <p:txBody>
          <a:bodyPr/>
          <a:lstStyle>
            <a:lvl1pPr>
              <a:defRPr sz="332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4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7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1" y="2514599"/>
            <a:ext cx="5396089" cy="3611564"/>
          </a:xfrm>
          <a:prstGeom prst="rect">
            <a:avLst/>
          </a:prstGeom>
        </p:spPr>
        <p:txBody>
          <a:bodyPr/>
          <a:lstStyle>
            <a:lvl1pPr>
              <a:defRPr sz="332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4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7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57F82F-5213-494A-ADCF-6F9B7C5C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rgbClr val="00407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38400" y="1371605"/>
            <a:ext cx="7315200" cy="339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4">
                <a:latin typeface="Georgia" panose="02040502050405020303" pitchFamily="18" charset="0"/>
              </a:defRPr>
            </a:lvl1pPr>
            <a:lvl2pPr marL="541911" indent="0">
              <a:buNone/>
              <a:defRPr sz="3320"/>
            </a:lvl2pPr>
            <a:lvl3pPr marL="1083825" indent="0">
              <a:buNone/>
              <a:defRPr sz="2844"/>
            </a:lvl3pPr>
            <a:lvl4pPr marL="1625736" indent="0">
              <a:buNone/>
              <a:defRPr sz="2370"/>
            </a:lvl4pPr>
            <a:lvl5pPr marL="2167649" indent="0">
              <a:buNone/>
              <a:defRPr sz="2370"/>
            </a:lvl5pPr>
            <a:lvl6pPr marL="2709562" indent="0">
              <a:buNone/>
              <a:defRPr sz="2370"/>
            </a:lvl6pPr>
            <a:lvl7pPr marL="3251474" indent="0">
              <a:buNone/>
              <a:defRPr sz="2370"/>
            </a:lvl7pPr>
            <a:lvl8pPr marL="3793387" indent="0">
              <a:buNone/>
              <a:defRPr sz="2370"/>
            </a:lvl8pPr>
            <a:lvl9pPr marL="4335299" indent="0">
              <a:buNone/>
              <a:defRPr sz="2370"/>
            </a:lvl9pPr>
          </a:lstStyle>
          <a:p>
            <a:r>
              <a:rPr lang="en-US"/>
              <a:t>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911" indent="0">
              <a:buNone/>
              <a:defRPr sz="1422"/>
            </a:lvl2pPr>
            <a:lvl3pPr marL="1083825" indent="0">
              <a:buNone/>
              <a:defRPr sz="1185"/>
            </a:lvl3pPr>
            <a:lvl4pPr marL="1625736" indent="0">
              <a:buNone/>
              <a:defRPr sz="1067"/>
            </a:lvl4pPr>
            <a:lvl5pPr marL="2167649" indent="0">
              <a:buNone/>
              <a:defRPr sz="1067"/>
            </a:lvl5pPr>
            <a:lvl6pPr marL="2709562" indent="0">
              <a:buNone/>
              <a:defRPr sz="1067"/>
            </a:lvl6pPr>
            <a:lvl7pPr marL="3251474" indent="0">
              <a:buNone/>
              <a:defRPr sz="1067"/>
            </a:lvl7pPr>
            <a:lvl8pPr marL="3793387" indent="0">
              <a:buNone/>
              <a:defRPr sz="1067"/>
            </a:lvl8pPr>
            <a:lvl9pPr marL="433529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4FDFA8D-35EB-4244-BE90-61E2A129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2F34A-03EB-42EC-A20B-11FA4FC4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Plantin MT Pro Light" panose="02020303050405020304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26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71A80B-2B68-4586-A365-84E55AF4A3A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A31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ycles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40CF1-7DBE-428B-8321-AFD1A4D2A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0" y="-922337"/>
            <a:ext cx="8763700" cy="8702674"/>
          </a:xfrm>
          <a:prstGeom prst="rect">
            <a:avLst/>
          </a:prstGeom>
        </p:spPr>
      </p:pic>
      <p:pic>
        <p:nvPicPr>
          <p:cNvPr id="14" name="Picture 4" descr="logotype_white [Converted]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581" y="685800"/>
            <a:ext cx="8224838" cy="109696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4745929" y="5943603"/>
            <a:ext cx="2700143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000" i="0" spc="50">
                <a:solidFill>
                  <a:schemeClr val="bg1"/>
                </a:solidFill>
                <a:latin typeface="Georgia" panose="02040502050405020303" pitchFamily="18" charset="0"/>
              </a:rPr>
              <a:t>www.amacad.org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696625" y="5943604"/>
            <a:ext cx="2028825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2000" i="0" spc="50" err="1">
                <a:solidFill>
                  <a:schemeClr val="bg1"/>
                </a:solidFill>
                <a:latin typeface="Georgia" panose="02040502050405020303" pitchFamily="18" charset="0"/>
              </a:rPr>
              <a:t>americanacad</a:t>
            </a:r>
            <a:endParaRPr lang="en-US" sz="2000" i="0" spc="5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3" y="5971032"/>
            <a:ext cx="285750" cy="285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48" y="5971032"/>
            <a:ext cx="285750" cy="2857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CD72EC4-A926-4263-A1E7-E7C714FEDCDF}"/>
              </a:ext>
            </a:extLst>
          </p:cNvPr>
          <p:cNvSpPr txBox="1"/>
          <p:nvPr userDrawn="1"/>
        </p:nvSpPr>
        <p:spPr>
          <a:xfrm>
            <a:off x="873886" y="5960018"/>
            <a:ext cx="2028825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000" i="0" spc="50" err="1">
                <a:solidFill>
                  <a:schemeClr val="bg1"/>
                </a:solidFill>
                <a:latin typeface="Georgia" panose="02040502050405020303" pitchFamily="18" charset="0"/>
              </a:rPr>
              <a:t>americanacad</a:t>
            </a:r>
            <a:endParaRPr lang="en-US" sz="2000" i="0" spc="5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5pPr>
      <a:lvl6pPr marL="541911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6pPr>
      <a:lvl7pPr marL="1083825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7pPr>
      <a:lvl8pPr marL="1625736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8pPr>
      <a:lvl9pPr marL="2167649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9pPr>
    </p:titleStyle>
    <p:bodyStyle>
      <a:lvl1pPr marL="406435" indent="-406435" algn="l" rtl="0" fontAlgn="base">
        <a:spcBef>
          <a:spcPct val="20000"/>
        </a:spcBef>
        <a:spcAft>
          <a:spcPct val="0"/>
        </a:spcAft>
        <a:buChar char="•"/>
        <a:defRPr sz="3794">
          <a:solidFill>
            <a:schemeClr val="tx1"/>
          </a:solidFill>
          <a:latin typeface="+mn-lt"/>
          <a:ea typeface="+mn-ea"/>
          <a:cs typeface="+mn-cs"/>
        </a:defRPr>
      </a:lvl1pPr>
      <a:lvl2pPr marL="880607" indent="-338696" algn="l" rtl="0" fontAlgn="base">
        <a:spcBef>
          <a:spcPct val="20000"/>
        </a:spcBef>
        <a:spcAft>
          <a:spcPct val="0"/>
        </a:spcAft>
        <a:buChar char="–"/>
        <a:defRPr sz="3320">
          <a:solidFill>
            <a:schemeClr val="tx1"/>
          </a:solidFill>
          <a:latin typeface="+mn-lt"/>
        </a:defRPr>
      </a:lvl2pPr>
      <a:lvl3pPr marL="1354781" indent="-270957" algn="l" rtl="0" fontAlgn="base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1896693" indent="-270957" algn="l" rtl="0" fontAlgn="base">
        <a:spcBef>
          <a:spcPct val="20000"/>
        </a:spcBef>
        <a:spcAft>
          <a:spcPct val="0"/>
        </a:spcAft>
        <a:buChar char="–"/>
        <a:defRPr sz="2370">
          <a:solidFill>
            <a:schemeClr val="tx1"/>
          </a:solidFill>
          <a:latin typeface="+mn-lt"/>
        </a:defRPr>
      </a:lvl4pPr>
      <a:lvl5pPr marL="2438605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5pPr>
      <a:lvl6pPr marL="2980518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6pPr>
      <a:lvl7pPr marL="3522430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7pPr>
      <a:lvl8pPr marL="4064342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8pPr>
      <a:lvl9pPr marL="4606255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911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825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736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649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562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474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387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5299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7E9DF20-2237-4BEC-9C32-D3DE091C263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04" y="1176604"/>
            <a:ext cx="5491992" cy="5453748"/>
          </a:xfrm>
          <a:prstGeom prst="rect">
            <a:avLst/>
          </a:prstGeom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2"/>
            <a:ext cx="12192000" cy="914400"/>
          </a:xfrm>
          <a:prstGeom prst="rect">
            <a:avLst/>
          </a:prstGeom>
          <a:solidFill>
            <a:srgbClr val="1A314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44"/>
          </a:p>
        </p:txBody>
      </p:sp>
      <p:sp>
        <p:nvSpPr>
          <p:cNvPr id="9" name="TextBox 8"/>
          <p:cNvSpPr txBox="1"/>
          <p:nvPr userDrawn="1"/>
        </p:nvSpPr>
        <p:spPr>
          <a:xfrm>
            <a:off x="728472" y="6447455"/>
            <a:ext cx="2687216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err="1">
                <a:latin typeface="Georgia" panose="02040502050405020303" pitchFamily="18" charset="0"/>
              </a:rPr>
              <a:t>americanacad</a:t>
            </a:r>
            <a:r>
              <a:rPr lang="en-US" sz="1200" i="0">
                <a:latin typeface="Georgia" panose="02040502050405020303" pitchFamily="18" charset="0"/>
              </a:rPr>
              <a:t>            </a:t>
            </a:r>
            <a:r>
              <a:rPr lang="en-US" sz="1200" i="0" err="1">
                <a:latin typeface="Georgia" panose="02040502050405020303" pitchFamily="18" charset="0"/>
              </a:rPr>
              <a:t>americanacad</a:t>
            </a:r>
            <a:endParaRPr lang="en-US" sz="1200" i="0">
              <a:latin typeface="Georgia" panose="02040502050405020303" pitchFamily="18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4127"/>
            <a:ext cx="182880" cy="182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88" y="6494127"/>
            <a:ext cx="182880" cy="182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D0D7F-C962-466F-999F-C9239AA386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58" y="201320"/>
            <a:ext cx="3747084" cy="511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4" r:id="rId3"/>
    <p:sldLayoutId id="2147483650" r:id="rId4"/>
    <p:sldLayoutId id="2147483651" r:id="rId5"/>
    <p:sldLayoutId id="2147483652" r:id="rId6"/>
    <p:sldLayoutId id="2147483657" r:id="rId7"/>
  </p:sldLayoutIdLst>
  <p:transition spd="slow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5pPr>
      <a:lvl6pPr marL="541911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6pPr>
      <a:lvl7pPr marL="1083825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7pPr>
      <a:lvl8pPr marL="1625736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8pPr>
      <a:lvl9pPr marL="2167649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9pPr>
    </p:titleStyle>
    <p:bodyStyle>
      <a:lvl1pPr marL="406435" indent="-406435" algn="l" rtl="0" fontAlgn="base">
        <a:spcBef>
          <a:spcPct val="20000"/>
        </a:spcBef>
        <a:spcAft>
          <a:spcPct val="0"/>
        </a:spcAft>
        <a:buChar char="•"/>
        <a:defRPr sz="3794">
          <a:solidFill>
            <a:schemeClr val="tx1"/>
          </a:solidFill>
          <a:latin typeface="+mn-lt"/>
          <a:ea typeface="+mn-ea"/>
          <a:cs typeface="+mn-cs"/>
        </a:defRPr>
      </a:lvl1pPr>
      <a:lvl2pPr marL="880607" indent="-338696" algn="l" rtl="0" fontAlgn="base">
        <a:spcBef>
          <a:spcPct val="20000"/>
        </a:spcBef>
        <a:spcAft>
          <a:spcPct val="0"/>
        </a:spcAft>
        <a:buChar char="–"/>
        <a:defRPr sz="3320">
          <a:solidFill>
            <a:schemeClr val="tx1"/>
          </a:solidFill>
          <a:latin typeface="+mn-lt"/>
        </a:defRPr>
      </a:lvl2pPr>
      <a:lvl3pPr marL="1354781" indent="-270957" algn="l" rtl="0" fontAlgn="base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1896693" indent="-270957" algn="l" rtl="0" fontAlgn="base">
        <a:spcBef>
          <a:spcPct val="20000"/>
        </a:spcBef>
        <a:spcAft>
          <a:spcPct val="0"/>
        </a:spcAft>
        <a:buChar char="–"/>
        <a:defRPr sz="2370">
          <a:solidFill>
            <a:schemeClr val="tx1"/>
          </a:solidFill>
          <a:latin typeface="+mn-lt"/>
        </a:defRPr>
      </a:lvl4pPr>
      <a:lvl5pPr marL="2438605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5pPr>
      <a:lvl6pPr marL="2980518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6pPr>
      <a:lvl7pPr marL="3522430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7pPr>
      <a:lvl8pPr marL="4064342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8pPr>
      <a:lvl9pPr marL="4606255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911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825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736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649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562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474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387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5299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2"/>
            <a:ext cx="12192000" cy="914400"/>
          </a:xfrm>
          <a:prstGeom prst="rect">
            <a:avLst/>
          </a:prstGeom>
          <a:solidFill>
            <a:srgbClr val="1A314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44"/>
          </a:p>
        </p:txBody>
      </p:sp>
      <p:sp>
        <p:nvSpPr>
          <p:cNvPr id="9" name="TextBox 8"/>
          <p:cNvSpPr txBox="1"/>
          <p:nvPr userDrawn="1"/>
        </p:nvSpPr>
        <p:spPr>
          <a:xfrm>
            <a:off x="728472" y="6447455"/>
            <a:ext cx="268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err="1">
                <a:latin typeface="Georgia" panose="02040502050405020303" pitchFamily="18" charset="0"/>
              </a:rPr>
              <a:t>americanacad</a:t>
            </a:r>
            <a:r>
              <a:rPr lang="en-US" sz="1200" i="0">
                <a:latin typeface="Georgia" panose="02040502050405020303" pitchFamily="18" charset="0"/>
              </a:rPr>
              <a:t>            </a:t>
            </a:r>
            <a:r>
              <a:rPr lang="en-US" sz="1200" i="0" err="1">
                <a:latin typeface="Georgia" panose="02040502050405020303" pitchFamily="18" charset="0"/>
              </a:rPr>
              <a:t>americanacad</a:t>
            </a:r>
            <a:endParaRPr lang="en-US" sz="1200" i="0">
              <a:latin typeface="Georgia" panose="02040502050405020303" pitchFamily="18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3B6EE380-037F-4024-A17E-222F6C2E2C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4127"/>
            <a:ext cx="182880" cy="182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88" y="6494127"/>
            <a:ext cx="182880" cy="182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D0D7F-C962-466F-999F-C9239AA386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58" y="201320"/>
            <a:ext cx="3747084" cy="5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5pPr>
      <a:lvl6pPr marL="541911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6pPr>
      <a:lvl7pPr marL="1083825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7pPr>
      <a:lvl8pPr marL="1625736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8pPr>
      <a:lvl9pPr marL="2167649" algn="ctr" rtl="0" fontAlgn="base">
        <a:spcBef>
          <a:spcPct val="0"/>
        </a:spcBef>
        <a:spcAft>
          <a:spcPct val="0"/>
        </a:spcAft>
        <a:defRPr sz="5215">
          <a:solidFill>
            <a:schemeClr val="tx2"/>
          </a:solidFill>
          <a:latin typeface="Times New Roman" pitchFamily="18" charset="0"/>
        </a:defRPr>
      </a:lvl9pPr>
    </p:titleStyle>
    <p:bodyStyle>
      <a:lvl1pPr marL="406435" indent="-406435" algn="l" rtl="0" fontAlgn="base">
        <a:spcBef>
          <a:spcPct val="20000"/>
        </a:spcBef>
        <a:spcAft>
          <a:spcPct val="0"/>
        </a:spcAft>
        <a:buChar char="•"/>
        <a:defRPr sz="3794">
          <a:solidFill>
            <a:schemeClr val="tx1"/>
          </a:solidFill>
          <a:latin typeface="+mn-lt"/>
          <a:ea typeface="+mn-ea"/>
          <a:cs typeface="+mn-cs"/>
        </a:defRPr>
      </a:lvl1pPr>
      <a:lvl2pPr marL="880607" indent="-338696" algn="l" rtl="0" fontAlgn="base">
        <a:spcBef>
          <a:spcPct val="20000"/>
        </a:spcBef>
        <a:spcAft>
          <a:spcPct val="0"/>
        </a:spcAft>
        <a:buChar char="–"/>
        <a:defRPr sz="3320">
          <a:solidFill>
            <a:schemeClr val="tx1"/>
          </a:solidFill>
          <a:latin typeface="+mn-lt"/>
        </a:defRPr>
      </a:lvl2pPr>
      <a:lvl3pPr marL="1354781" indent="-270957" algn="l" rtl="0" fontAlgn="base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1896693" indent="-270957" algn="l" rtl="0" fontAlgn="base">
        <a:spcBef>
          <a:spcPct val="20000"/>
        </a:spcBef>
        <a:spcAft>
          <a:spcPct val="0"/>
        </a:spcAft>
        <a:buChar char="–"/>
        <a:defRPr sz="2370">
          <a:solidFill>
            <a:schemeClr val="tx1"/>
          </a:solidFill>
          <a:latin typeface="+mn-lt"/>
        </a:defRPr>
      </a:lvl4pPr>
      <a:lvl5pPr marL="2438605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5pPr>
      <a:lvl6pPr marL="2980518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6pPr>
      <a:lvl7pPr marL="3522430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7pPr>
      <a:lvl8pPr marL="4064342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8pPr>
      <a:lvl9pPr marL="4606255" indent="-270957" algn="l" rtl="0" fontAlgn="base">
        <a:spcBef>
          <a:spcPct val="20000"/>
        </a:spcBef>
        <a:spcAft>
          <a:spcPct val="0"/>
        </a:spcAft>
        <a:buChar char="»"/>
        <a:defRPr sz="237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911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825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736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649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562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474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387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5299" algn="l" defTabSz="108382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53495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0AADEE-5A60-44A5-8547-6216F21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Unemployment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among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Humanities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Holders,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Age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</a:t>
            </a:r>
            <a:br>
              <a:rPr lang="en-US" sz="1800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D6B2BF0-CD2B-4DF3-83E2-B3AB402CB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7" y="2012769"/>
            <a:ext cx="8728345" cy="42550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920AE-2F8A-4D5D-91FA-B1F35905830B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147899524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030E52-1C25-4F93-AFB3-3DBE6902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Unemployment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among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Graduates,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9E1F788-57CA-4CBE-9D46-CB7789FC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70" y="1943100"/>
            <a:ext cx="8938260" cy="437974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66F65-913C-4E20-8B6A-2161C92EDA49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384290050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EACD43-B3D0-4FDC-885C-F93328BD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0916"/>
            <a:ext cx="10972800" cy="1143000"/>
          </a:xfrm>
        </p:spPr>
        <p:txBody>
          <a:bodyPr/>
          <a:lstStyle/>
          <a:p>
            <a:r>
              <a:rPr lang="en-US" sz="1800" b="1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Satisfaction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with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Monetary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Aspects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Their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Job, </a:t>
            </a:r>
            <a:b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55E4AC1-E27A-414F-88D0-92F9A2AB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2193104"/>
            <a:ext cx="9098279" cy="411697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7163B-A621-4467-82F1-AA5C53D98E9B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National Survey of College Graduates, 2019</a:t>
            </a:r>
          </a:p>
        </p:txBody>
      </p:sp>
    </p:spTree>
    <p:extLst>
      <p:ext uri="{BB962C8B-B14F-4D97-AF65-F5344CB8AC3E}">
        <p14:creationId xmlns:p14="http://schemas.microsoft.com/office/powerpoint/2010/main" val="216232625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CEE341-433E-42F7-A3FB-AFECC1D2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Occupational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Distribution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Humanities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Holders, by</a:t>
            </a:r>
            <a:r>
              <a:rPr lang="en-US" sz="1800" b="1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b="1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b="1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2327611-14E3-4DD5-8232-81D1D75AF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9" y="1943100"/>
            <a:ext cx="9090482" cy="438615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1A464-C499-482D-A67B-78B0EB7624A8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30311753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0D2B1C-F199-49FE-B58B-C3D7B29A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88720"/>
            <a:ext cx="10972800" cy="1143000"/>
          </a:xfrm>
        </p:spPr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Share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Number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 Graduates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in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Various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Occupations</a:t>
            </a:r>
            <a:r>
              <a:rPr lang="en-US" sz="1800" b="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Who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Hold</a:t>
            </a:r>
            <a:r>
              <a:rPr lang="en-US" sz="1800" b="1" spc="-3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</a:t>
            </a:r>
            <a:r>
              <a:rPr lang="en-US" sz="1800" b="1" spc="-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1" spc="-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</a:t>
            </a:r>
            <a:r>
              <a:rPr lang="en-US" sz="1800" b="1" spc="-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in</a:t>
            </a:r>
            <a:r>
              <a:rPr lang="en-US" sz="1800" b="1" spc="-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</a:t>
            </a:r>
            <a:r>
              <a:rPr lang="en-US" sz="1800" b="1" spc="-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Humanities,</a:t>
            </a:r>
            <a: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BCE35-6278-49B7-A635-6D41D53C073E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038D9-4FDD-4C07-A3DC-4B65E4375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335" y="1896265"/>
            <a:ext cx="6727330" cy="42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228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612D21-F8E9-4483-A584-5C15FD45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Employer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Assessment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Importance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Humanities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Skills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 </a:t>
            </a:r>
            <a:r>
              <a:rPr lang="en-US" sz="1800" b="1" spc="-3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Recent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b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Graduates’</a:t>
            </a:r>
            <a:r>
              <a:rPr lang="en-US" sz="1800" b="1" spc="-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Preparation,</a:t>
            </a:r>
            <a:r>
              <a:rPr lang="en-US" sz="1800" b="1" spc="-3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2020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03B66AF6-0482-4587-8FF9-20F1200A9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90" y="2137392"/>
            <a:ext cx="9304019" cy="421006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184FA-B682-4D7C-85D4-58DD94617D08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2020 AAC&amp;U Employer Survey</a:t>
            </a:r>
          </a:p>
        </p:txBody>
      </p:sp>
    </p:spTree>
    <p:extLst>
      <p:ext uri="{BB962C8B-B14F-4D97-AF65-F5344CB8AC3E}">
        <p14:creationId xmlns:p14="http://schemas.microsoft.com/office/powerpoint/2010/main" val="87889918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64B81F-65C7-43B4-B7D9-9C53FDF5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Adult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Workers’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Use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Humanities-Related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Skills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on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Job (Self-Reported),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4" name="Picture 3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DFFC0E15-0974-4612-AA28-9C1E99F50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0" y="1943100"/>
            <a:ext cx="8740140" cy="439192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660F5-AF59-4DA5-8B7A-91BFF758E42B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Humanities in American Life Survey </a:t>
            </a:r>
          </a:p>
        </p:txBody>
      </p:sp>
    </p:spTree>
    <p:extLst>
      <p:ext uri="{BB962C8B-B14F-4D97-AF65-F5344CB8AC3E}">
        <p14:creationId xmlns:p14="http://schemas.microsoft.com/office/powerpoint/2010/main" val="43136163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FA2D5FF-F660-48B4-841B-B9EAF1FA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spcBef>
                <a:spcPts val="585"/>
              </a:spcBef>
              <a:spcAft>
                <a:spcPts val="0"/>
              </a:spcAft>
            </a:pP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Share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Who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Are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3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Generally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Satisfied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with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Their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Job,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b="1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b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b="1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2019</a:t>
            </a:r>
            <a:br>
              <a:rPr lang="en-US" sz="1800" b="1" dirty="0">
                <a:effectLst/>
                <a:latin typeface="Sailec" panose="00000500000000000000" pitchFamily="50" charset="0"/>
                <a:ea typeface="Sailec" panose="00000500000000000000" pitchFamily="50" charset="0"/>
                <a:cs typeface="Sailec" panose="00000500000000000000" pitchFamily="50" charset="0"/>
              </a:rPr>
            </a:br>
            <a:r>
              <a:rPr lang="en-US" sz="1800" dirty="0">
                <a:effectLst/>
                <a:latin typeface="Sailec" panose="00000500000000000000" pitchFamily="50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  <a:b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DCEB96B-DB32-48B3-ACA6-67B555DD0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2174795"/>
            <a:ext cx="8442960" cy="413705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631DB-4361-4EFB-8BE4-FB296EEAB1B1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National Survey of College Graduates, 2019</a:t>
            </a:r>
          </a:p>
        </p:txBody>
      </p:sp>
    </p:spTree>
    <p:extLst>
      <p:ext uri="{BB962C8B-B14F-4D97-AF65-F5344CB8AC3E}">
        <p14:creationId xmlns:p14="http://schemas.microsoft.com/office/powerpoint/2010/main" val="286952185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5B46B9-FA30-4CF9-AF57-12A974A4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Share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with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Positive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Perceptions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Their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Job</a:t>
            </a:r>
            <a:r>
              <a:rPr lang="en-US" sz="1800" b="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, </a:t>
            </a:r>
            <a:br>
              <a:rPr lang="en-US" sz="1800" b="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b="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b="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b="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b="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2019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93D43F6-FD7E-47C2-82A9-112809978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23" y="2115082"/>
            <a:ext cx="8200954" cy="420298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2A3CA0-9BC3-496E-BAC4-E7FD961D2B48}"/>
              </a:ext>
            </a:extLst>
          </p:cNvPr>
          <p:cNvSpPr txBox="1"/>
          <p:nvPr/>
        </p:nvSpPr>
        <p:spPr>
          <a:xfrm>
            <a:off x="6725752" y="6444862"/>
            <a:ext cx="37039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Gallup Alumni Survey, 2019</a:t>
            </a:r>
          </a:p>
        </p:txBody>
      </p:sp>
    </p:spTree>
    <p:extLst>
      <p:ext uri="{BB962C8B-B14F-4D97-AF65-F5344CB8AC3E}">
        <p14:creationId xmlns:p14="http://schemas.microsoft.com/office/powerpoint/2010/main" val="351418254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84C6DF-C084-45C8-8840-C2446026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Satisfaction of Humanities Bachelor’s Degree Holders with</a:t>
            </a:r>
            <a:r>
              <a:rPr lang="en-US" sz="1800" b="1" spc="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Nonmonetary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Aspects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Their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Job,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b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by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Field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Bachelor’s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2019</a:t>
            </a:r>
            <a:br>
              <a:rPr lang="en-US" sz="1800" dirty="0"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875E97B-B85D-45AA-9947-D2B1F8029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23" y="2201727"/>
            <a:ext cx="8995954" cy="407067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2F010-30EE-4018-BFED-B9AAE19C1754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National Survey of College Graduates, 2019</a:t>
            </a:r>
          </a:p>
        </p:txBody>
      </p:sp>
    </p:spTree>
    <p:extLst>
      <p:ext uri="{BB962C8B-B14F-4D97-AF65-F5344CB8AC3E}">
        <p14:creationId xmlns:p14="http://schemas.microsoft.com/office/powerpoint/2010/main" val="32608583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19DC20-F3B4-4F8D-955E-858BBACF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spcBef>
                <a:spcPts val="565"/>
              </a:spcBef>
              <a:spcAft>
                <a:spcPts val="0"/>
              </a:spcAft>
            </a:pP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Share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</a:t>
            </a:r>
            <a:r>
              <a:rPr lang="en-US" sz="1800" b="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Who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Are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Satisfied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with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Their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Life,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by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Bachelor’s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65306-73F0-4736-AE17-C180D5767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8CCAA32-9230-4080-9ED4-CDEE58B74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76" y="2125579"/>
            <a:ext cx="8667447" cy="400869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B752E-D6E7-4F2D-9210-E8FFFBB925B1}"/>
              </a:ext>
            </a:extLst>
          </p:cNvPr>
          <p:cNvSpPr txBox="1"/>
          <p:nvPr/>
        </p:nvSpPr>
        <p:spPr>
          <a:xfrm>
            <a:off x="6725752" y="6444862"/>
            <a:ext cx="37039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Gallup Alumni Survey, 2019</a:t>
            </a:r>
          </a:p>
        </p:txBody>
      </p:sp>
    </p:spTree>
    <p:extLst>
      <p:ext uri="{BB962C8B-B14F-4D97-AF65-F5344CB8AC3E}">
        <p14:creationId xmlns:p14="http://schemas.microsoft.com/office/powerpoint/2010/main" val="361172337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17EA9AC-2DAF-43FF-8D3B-0C0AA79C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Satisfaction</a:t>
            </a:r>
            <a:r>
              <a:rPr lang="en-US" sz="1800" b="1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Humanities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Bachelor’s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Holders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with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Aspects</a:t>
            </a:r>
            <a:r>
              <a:rPr lang="en-US" sz="1800" b="1" spc="-3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Their</a:t>
            </a:r>
            <a:r>
              <a:rPr lang="en-US" sz="1800" b="1" spc="-4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Job,</a:t>
            </a:r>
            <a: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br>
              <a:rPr lang="en-US" sz="1800" b="1" spc="-2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by</a:t>
            </a:r>
            <a:r>
              <a:rPr lang="en-US" sz="1800" spc="-4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Highest</a:t>
            </a:r>
            <a:r>
              <a:rPr lang="en-US" sz="1800" spc="-4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spc="-4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2019</a:t>
            </a:r>
            <a:br>
              <a:rPr lang="en-US" sz="1800" dirty="0"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BB7E41F-A5A7-4934-ABD7-0AB249D65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49" y="2104725"/>
            <a:ext cx="8745301" cy="419774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10AF7-8280-4294-8C31-B90AA17F29CE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National Survey of College Graduates, 2019</a:t>
            </a:r>
          </a:p>
        </p:txBody>
      </p:sp>
    </p:spTree>
    <p:extLst>
      <p:ext uri="{BB962C8B-B14F-4D97-AF65-F5344CB8AC3E}">
        <p14:creationId xmlns:p14="http://schemas.microsoft.com/office/powerpoint/2010/main" val="386760077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31E53F-C2E3-406A-8897-2BEDC633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Terminal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Bachelor’s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Holders’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Perception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How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Related</a:t>
            </a:r>
            <a:r>
              <a:rPr lang="en-US" sz="1800" b="1" spc="-3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Their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Job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Is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to</a:t>
            </a:r>
            <a:r>
              <a:rPr lang="en-US" sz="1800" b="1" spc="-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Their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b="1" spc="-3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br>
              <a:rPr lang="en-US" sz="1800" b="1" spc="-3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by</a:t>
            </a:r>
            <a:r>
              <a:rPr lang="en-US" sz="1800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Field</a:t>
            </a:r>
            <a:r>
              <a:rPr lang="en-US" sz="1800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2019</a:t>
            </a:r>
            <a:br>
              <a:rPr lang="en-US" sz="1800" dirty="0"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9FFCAF3-8F3E-418C-836B-89ADDD4F4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9" y="2116354"/>
            <a:ext cx="8539442" cy="420567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707B3-1D67-4649-A60C-DDADFF68E9F6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National Survey of College Graduates, 2019</a:t>
            </a:r>
          </a:p>
        </p:txBody>
      </p:sp>
    </p:spTree>
    <p:extLst>
      <p:ext uri="{BB962C8B-B14F-4D97-AF65-F5344CB8AC3E}">
        <p14:creationId xmlns:p14="http://schemas.microsoft.com/office/powerpoint/2010/main" val="378068379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7C8423-8271-4F38-9FAA-717B2475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Graduates’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Perception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Value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Their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Undergraduate</a:t>
            </a:r>
            <a:r>
              <a:rPr lang="en-US" sz="1800" b="1" spc="-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Education,</a:t>
            </a:r>
            <a:r>
              <a:rPr lang="en-US" sz="1800" b="1" spc="-3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2018/2019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5223100-4555-46AA-B5DE-851EEC019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41" y="2068200"/>
            <a:ext cx="8468718" cy="410732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0DABF-FF88-4931-903F-770301F55BED}"/>
              </a:ext>
            </a:extLst>
          </p:cNvPr>
          <p:cNvSpPr txBox="1"/>
          <p:nvPr/>
        </p:nvSpPr>
        <p:spPr>
          <a:xfrm>
            <a:off x="6725752" y="6444862"/>
            <a:ext cx="37039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Gallup Alumni Survey, 2019</a:t>
            </a:r>
          </a:p>
        </p:txBody>
      </p:sp>
    </p:spTree>
    <p:extLst>
      <p:ext uri="{BB962C8B-B14F-4D97-AF65-F5344CB8AC3E}">
        <p14:creationId xmlns:p14="http://schemas.microsoft.com/office/powerpoint/2010/main" val="336004569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A05BA9-DF90-4DFE-8EB8-5EA6AE01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Graduates’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Assessment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Their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Current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Future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Progress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Toward</a:t>
            </a:r>
            <a:r>
              <a:rPr lang="en-US" sz="1800" b="1" spc="-6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br>
              <a:rPr lang="en-US" sz="1800" b="1" spc="-6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“My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Best</a:t>
            </a:r>
            <a:r>
              <a:rPr lang="en-US" sz="1800" b="1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Possible</a:t>
            </a:r>
            <a:r>
              <a:rPr lang="en-US" sz="1800" b="1" spc="-6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Life,”</a:t>
            </a:r>
            <a:r>
              <a:rPr lang="en-US" sz="1800" b="1" spc="-3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b="0" spc="-6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b="0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0" spc="-6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b="0" spc="-5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2019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3DCC016-93DD-41E2-B517-E20F0491B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65" y="2202527"/>
            <a:ext cx="8041070" cy="412104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84A81-9D4A-49EF-AA49-3F0132FE6601}"/>
              </a:ext>
            </a:extLst>
          </p:cNvPr>
          <p:cNvSpPr txBox="1"/>
          <p:nvPr/>
        </p:nvSpPr>
        <p:spPr>
          <a:xfrm>
            <a:off x="6725752" y="6444862"/>
            <a:ext cx="37039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Gallup Alumni Survey, 2019</a:t>
            </a:r>
          </a:p>
        </p:txBody>
      </p:sp>
    </p:spTree>
    <p:extLst>
      <p:ext uri="{BB962C8B-B14F-4D97-AF65-F5344CB8AC3E}">
        <p14:creationId xmlns:p14="http://schemas.microsoft.com/office/powerpoint/2010/main" val="299053863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671CA9-EB8D-4C95-A3E7-D2A1DD2A5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02" y="1750423"/>
            <a:ext cx="3620614" cy="361156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F3F8D-730F-4095-9E63-1837419278C3}"/>
              </a:ext>
            </a:extLst>
          </p:cNvPr>
          <p:cNvSpPr txBox="1"/>
          <p:nvPr/>
        </p:nvSpPr>
        <p:spPr>
          <a:xfrm>
            <a:off x="6186311" y="1750423"/>
            <a:ext cx="5396089" cy="43757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300" i="0" dirty="0">
                <a:latin typeface="Arial" panose="020B0604020202020204" pitchFamily="34" charset="0"/>
                <a:cs typeface="Arial" panose="020B0604020202020204" pitchFamily="34" charset="0"/>
              </a:rPr>
              <a:t>Visit us at </a:t>
            </a:r>
            <a:r>
              <a:rPr lang="en-US" sz="23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www.HumanitiesIndicators.org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300" i="0" dirty="0">
                <a:latin typeface="Arial" panose="020B0604020202020204" pitchFamily="34" charset="0"/>
                <a:cs typeface="Arial" panose="020B0604020202020204" pitchFamily="34" charset="0"/>
              </a:rPr>
              <a:t>Contact us with specific questions at </a:t>
            </a:r>
            <a:r>
              <a:rPr lang="en-US" sz="23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rtownsend@amacad.org</a:t>
            </a:r>
            <a:r>
              <a:rPr lang="en-US" sz="2300" i="0" dirty="0">
                <a:latin typeface="Arial" panose="020B0604020202020204" pitchFamily="34" charset="0"/>
                <a:cs typeface="Arial" panose="020B0604020202020204" pitchFamily="34" charset="0"/>
              </a:rPr>
              <a:t> or on Twitter @rbthisted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300" i="0" dirty="0">
                <a:latin typeface="Arial" panose="020B0604020202020204" pitchFamily="34" charset="0"/>
                <a:cs typeface="Arial" panose="020B0604020202020204" pitchFamily="34" charset="0"/>
              </a:rPr>
              <a:t>And sign up for email updates at </a:t>
            </a:r>
            <a:r>
              <a:rPr lang="en-US" sz="23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http://bit.ly/IndicatorsUpdates 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60401FB-23BF-4BD8-8736-A79415004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40080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525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54A7D6E-11BB-48CC-BB5D-8A1D38A7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Share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College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Graduates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Who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Consider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Aspects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Work</a:t>
            </a:r>
            <a:r>
              <a:rPr lang="en-US" sz="1800" b="1" spc="-3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“Very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Important,”</a:t>
            </a:r>
            <a:r>
              <a:rPr lang="en-US" sz="1800" b="1" spc="-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br>
              <a:rPr lang="en-US" sz="1800" b="1" spc="-5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by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Field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Bachelor’s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2019</a:t>
            </a:r>
            <a:b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D3ADF2A-BE2B-4DF8-B5A1-FC37C7E84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1" y="2162118"/>
            <a:ext cx="8728318" cy="397138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5DD94B-FB3B-4EEF-AFD0-B39057C9D16E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National Survey of College Graduates, 2019</a:t>
            </a:r>
          </a:p>
        </p:txBody>
      </p:sp>
    </p:spTree>
    <p:extLst>
      <p:ext uri="{BB962C8B-B14F-4D97-AF65-F5344CB8AC3E}">
        <p14:creationId xmlns:p14="http://schemas.microsoft.com/office/powerpoint/2010/main" val="38024424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8F6951-5C32-49D9-974E-5101AB4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lnSpc>
                <a:spcPts val="185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Occupational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Distribution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Terminal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Holders,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1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9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9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9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br>
              <a:rPr lang="en-US" sz="1800" b="1" dirty="0">
                <a:effectLst/>
                <a:latin typeface="Sailec" panose="00000500000000000000" pitchFamily="50" charset="0"/>
                <a:ea typeface="Sailec" panose="00000500000000000000" pitchFamily="50" charset="0"/>
                <a:cs typeface="Sailec" panose="00000500000000000000" pitchFamily="50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50B70F5E-B631-4A80-AFF4-C4C541087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5" y="2055173"/>
            <a:ext cx="9462969" cy="418736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96900F-220A-4D68-9949-98C9288199A3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366396162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5EB91E-055B-4339-8A15-BE566191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spcBef>
                <a:spcPts val="565"/>
              </a:spcBef>
              <a:spcAft>
                <a:spcPts val="0"/>
              </a:spcAft>
            </a:pPr>
            <a:r>
              <a:rPr lang="en-US" sz="1800" b="1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Earnings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Comparison: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Workers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with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Terminal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(by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Degree)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versus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Those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2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without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</a:t>
            </a:r>
            <a:r>
              <a:rPr lang="en-US" sz="1800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Four-Year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br>
              <a:rPr lang="en-US" sz="1800" dirty="0">
                <a:effectLst/>
                <a:latin typeface="Sailec" panose="00000500000000000000" pitchFamily="50" charset="0"/>
                <a:ea typeface="Sailec" panose="00000500000000000000" pitchFamily="50" charset="0"/>
                <a:cs typeface="Sailec" panose="00000500000000000000" pitchFamily="50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6D7B3A8-0DB6-4A31-B5B2-1337EA02A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40" y="2068977"/>
            <a:ext cx="8513120" cy="42139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48EBF-B5E8-4952-95C6-F6FB44971D7C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225602183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B56DE2-4B42-41A4-8D78-E169F51A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spcBef>
                <a:spcPts val="585"/>
              </a:spcBef>
              <a:spcAft>
                <a:spcPts val="0"/>
              </a:spcAft>
            </a:pP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Earnings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Graduates,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A33C23E-079B-4951-A5C6-872A81CCF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06" y="2198555"/>
            <a:ext cx="8313387" cy="405277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4D6AD-5CFC-41B9-9D75-D2A59638DDCC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32862957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719FC4-F717-4A1B-ADD5-2756AF24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spcBef>
                <a:spcPts val="565"/>
              </a:spcBef>
              <a:spcAft>
                <a:spcPts val="0"/>
              </a:spcAft>
            </a:pP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Gender</a:t>
            </a:r>
            <a:r>
              <a:rPr lang="en-US" sz="1800" b="1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Earnings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Gap</a:t>
            </a:r>
            <a:r>
              <a:rPr lang="en-US" sz="1800" b="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among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Graduates,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8F20E8A-97CC-456A-82DD-C602CC23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36" y="2229921"/>
            <a:ext cx="7988164" cy="39142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43CED-8263-43B6-AFE1-77896C7D792F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21299229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A54113-3CBD-4076-BCEE-A649BD13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marR="0">
              <a:spcBef>
                <a:spcPts val="585"/>
              </a:spcBef>
              <a:spcAft>
                <a:spcPts val="0"/>
              </a:spcAft>
            </a:pP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Earnings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College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Graduates,</a:t>
            </a:r>
            <a:br>
              <a:rPr lang="en-US" sz="1800" b="1" dirty="0"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</a:b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by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Bachelor’s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and</a:t>
            </a:r>
            <a:r>
              <a:rPr lang="en-US" sz="1800" spc="-8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Highest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Sailec" panose="00000500000000000000" pitchFamily="50" charset="0"/>
                <a:cs typeface="Arial" panose="020B0604020202020204" pitchFamily="34" charset="0"/>
              </a:rPr>
              <a:t>2018</a:t>
            </a:r>
            <a:br>
              <a:rPr lang="en-US" sz="1800" dirty="0">
                <a:effectLst/>
                <a:latin typeface="Sailec" panose="00000500000000000000" pitchFamily="50" charset="0"/>
                <a:ea typeface="Sailec" panose="00000500000000000000" pitchFamily="50" charset="0"/>
                <a:cs typeface="Sailec" panose="00000500000000000000" pitchFamily="50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3CAA00A-7D30-4519-8653-716F61671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17" y="2196556"/>
            <a:ext cx="8477166" cy="413261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107AA6-B051-42EE-BD90-77CE829C1505}"/>
              </a:ext>
            </a:extLst>
          </p:cNvPr>
          <p:cNvSpPr txBox="1"/>
          <p:nvPr/>
        </p:nvSpPr>
        <p:spPr>
          <a:xfrm>
            <a:off x="6583680" y="6444862"/>
            <a:ext cx="38460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2018 American Community Survey </a:t>
            </a:r>
          </a:p>
        </p:txBody>
      </p:sp>
    </p:spTree>
    <p:extLst>
      <p:ext uri="{BB962C8B-B14F-4D97-AF65-F5344CB8AC3E}">
        <p14:creationId xmlns:p14="http://schemas.microsoft.com/office/powerpoint/2010/main" val="31347845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58892F-0D1E-4FE4-BCBB-09DD11D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College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Graduates’</a:t>
            </a:r>
            <a:r>
              <a:rPr lang="en-US" sz="1800" b="1" spc="-7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Financial</a:t>
            </a:r>
            <a:r>
              <a:rPr lang="en-US" sz="1800" b="1" spc="-6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Satisfaction,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by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Field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of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Bachelor’s</a:t>
            </a:r>
            <a:r>
              <a:rPr lang="en-US" sz="1800" spc="-7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Degree,</a:t>
            </a:r>
            <a:r>
              <a:rPr lang="en-US" sz="1800" spc="-80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solidFill>
                  <a:srgbClr val="1F3F7B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EDB74-3A8A-43FD-BEEA-190FAC7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6EE380-037F-4024-A17E-222F6C2E2CA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56D568B-5E0C-4068-8073-0256AADA8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77" y="2029368"/>
            <a:ext cx="8857446" cy="429586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D4C19-0F23-4483-83DA-B51164B67F6A}"/>
              </a:ext>
            </a:extLst>
          </p:cNvPr>
          <p:cNvSpPr txBox="1"/>
          <p:nvPr/>
        </p:nvSpPr>
        <p:spPr>
          <a:xfrm>
            <a:off x="6725752" y="6444862"/>
            <a:ext cx="37039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Gallup Alumni Survey, 2019</a:t>
            </a:r>
          </a:p>
        </p:txBody>
      </p:sp>
    </p:spTree>
    <p:extLst>
      <p:ext uri="{BB962C8B-B14F-4D97-AF65-F5344CB8AC3E}">
        <p14:creationId xmlns:p14="http://schemas.microsoft.com/office/powerpoint/2010/main" val="29380190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pening Slid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cl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cl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side Slides w/Minerva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cl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cl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side Slides w/out Minerva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cl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cl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3E7256649EF4190A4F8F9E2748310" ma:contentTypeVersion="11" ma:contentTypeDescription="Create a new document." ma:contentTypeScope="" ma:versionID="15b6641fdd208699d9fcdd923668935a">
  <xsd:schema xmlns:xsd="http://www.w3.org/2001/XMLSchema" xmlns:xs="http://www.w3.org/2001/XMLSchema" xmlns:p="http://schemas.microsoft.com/office/2006/metadata/properties" xmlns:ns2="6f3c2bc0-fcef-4246-8b50-1c295565a174" targetNamespace="http://schemas.microsoft.com/office/2006/metadata/properties" ma:root="true" ma:fieldsID="b9886e29b1f1b82460c24371d58a3168" ns2:_="">
    <xsd:import namespace="6f3c2bc0-fcef-4246-8b50-1c295565a1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c2bc0-fcef-4246-8b50-1c295565a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2954D6-D750-4872-AE48-83CA090094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DFF03-C2FD-416B-97AC-58522F417A16}"/>
</file>

<file path=customXml/itemProps3.xml><?xml version="1.0" encoding="utf-8"?>
<ds:datastoreItem xmlns:ds="http://schemas.openxmlformats.org/officeDocument/2006/customXml" ds:itemID="{C17403FC-F83A-4BCD-A641-C7731BD82D2C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718ac89-30ff-4a52-aa62-cae0a935adf5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380963d9-5d16-4c0d-bd93-da55424f1b6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3739</Words>
  <Application>Microsoft Office PowerPoint</Application>
  <PresentationFormat>Widescreen</PresentationFormat>
  <Paragraphs>140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Cycles</vt:lpstr>
      <vt:lpstr>Georgia</vt:lpstr>
      <vt:lpstr>Palatino Linotype</vt:lpstr>
      <vt:lpstr>Plantin MT Pro Light</vt:lpstr>
      <vt:lpstr>Sailec</vt:lpstr>
      <vt:lpstr>Times New Roman</vt:lpstr>
      <vt:lpstr>Opening Slide</vt:lpstr>
      <vt:lpstr>Inside Slides w/Minerva</vt:lpstr>
      <vt:lpstr>Inside Slides w/out Minerva</vt:lpstr>
      <vt:lpstr>PowerPoint Presentation</vt:lpstr>
      <vt:lpstr>Share of College Graduates Who Are Satisfied with Their Life, by Field of Bachelor’s Degree, 2019</vt:lpstr>
      <vt:lpstr>Share of College Graduates Who Consider Aspects of Work “Very Important,”  by Field of Bachelor’s Degree, 2019 </vt:lpstr>
      <vt:lpstr>Occupational Distribution of Terminal Bachelor’s Degree Holders, by Field of Degree, 2018 </vt:lpstr>
      <vt:lpstr>Earnings Comparison: Workers with a Terminal Bachelor’s Degree (by Field of Degree) versus Those without a Four-Year Degree, 2018 </vt:lpstr>
      <vt:lpstr>Earnings of College Graduates, by Field of Bachelor’s and Highest Degree, 2018 </vt:lpstr>
      <vt:lpstr>Gender Earnings Gap among College Graduates, by Field of Bachelor’s and Highest Degree, 2018 </vt:lpstr>
      <vt:lpstr>Earnings of College Graduates, by Field of Bachelor’s and Highest Degree, 2018 </vt:lpstr>
      <vt:lpstr>College Graduates’ Financial Satisfaction, by Field of Bachelor’s Degree, 2019</vt:lpstr>
      <vt:lpstr>Unemployment among Humanities Bachelor’s Degree Holders, by Age and Highest Degree </vt:lpstr>
      <vt:lpstr>Unemployment among College Graduates, by Field of Bachelor’s and Highest Degree, 2018</vt:lpstr>
      <vt:lpstr>Satisfaction of College Graduates with Monetary Aspects of Their Job,  by Field of Bachelor’s Degree, 2019</vt:lpstr>
      <vt:lpstr>Occupational Distribution of Humanities Bachelor’s Degree Holders, by Highest Degree, 2018</vt:lpstr>
      <vt:lpstr>Share and Number of College Graduates in Various Occupations Who Hold a Bachelor’s Degree in the Humanities, 2018</vt:lpstr>
      <vt:lpstr>Employer Assessment of Importance of Humanities Skills and  Recent  College Graduates’ Preparation, 2020 </vt:lpstr>
      <vt:lpstr>Adult Workers’ Use of Humanities-Related Skills on the Job (Self-Reported), 2019</vt:lpstr>
      <vt:lpstr>Share of College Graduates Who Are Generally Satisfied with Their Job, by Field of Bachelor’s  and Highest Degree, 2019   </vt:lpstr>
      <vt:lpstr>Share of College Graduates with Positive Perceptions of Their Job,  by Field of Bachelor’s Degree, 2019 </vt:lpstr>
      <vt:lpstr>Satisfaction of Humanities Bachelor’s Degree Holders with Nonmonetary Aspects of Their Job,  by Field of Bachelor’s Degree, 2019 </vt:lpstr>
      <vt:lpstr>Satisfaction of Humanities Bachelor’s Degree Holders with Aspects of Their Job,  by Highest Degree, 2019 </vt:lpstr>
      <vt:lpstr>Terminal Bachelor’s Degree Holders’ Perception of How Related Their Job Is to Their Degree,  by Field of Degree, 2019 </vt:lpstr>
      <vt:lpstr>College Graduates’ Perception of the Value of Their Undergraduate Education, 2018/2019</vt:lpstr>
      <vt:lpstr>College Graduates’ Assessment of Their Current and Future Progress Toward  “My Best Possible Life,” by Field of Degree, 2019 </vt:lpstr>
      <vt:lpstr>PowerPoint Presentation</vt:lpstr>
    </vt:vector>
  </TitlesOfParts>
  <Company>American Academy of Arts and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AMichel</dc:creator>
  <cp:lastModifiedBy>Fuqua, Carolyn</cp:lastModifiedBy>
  <cp:revision>8</cp:revision>
  <cp:lastPrinted>2020-01-06T18:20:13Z</cp:lastPrinted>
  <dcterms:created xsi:type="dcterms:W3CDTF">2006-03-14T17:52:13Z</dcterms:created>
  <dcterms:modified xsi:type="dcterms:W3CDTF">2022-03-21T17:47:09Z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0x010100BE13E7256649EF4190A4F8F9E2748310</vt:lpwstr>
  </property>
  <property fmtid="{D5CDD505-2E9C-101B-9397-08002B2CF9AE}" pid="3" name="Order">
    <vt:r8>5700</vt:r8>
  </property>
  <property fmtid="{D5CDD505-2E9C-101B-9397-08002B2CF9AE}" pid="4" name="ComplianceAssetId">
    <vt:lpwstr/>
  </property>
</Properties>
</file>